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9" r:id="rId3"/>
    <p:sldId id="270" r:id="rId4"/>
    <p:sldId id="261" r:id="rId5"/>
    <p:sldId id="263" r:id="rId6"/>
    <p:sldId id="264" r:id="rId7"/>
    <p:sldId id="262" r:id="rId8"/>
    <p:sldId id="265" r:id="rId9"/>
    <p:sldId id="272" r:id="rId10"/>
    <p:sldId id="267" r:id="rId11"/>
    <p:sldId id="271" r:id="rId12"/>
    <p:sldId id="277" r:id="rId13"/>
    <p:sldId id="274" r:id="rId14"/>
    <p:sldId id="275" r:id="rId15"/>
    <p:sldId id="276" r:id="rId16"/>
    <p:sldId id="279" r:id="rId17"/>
    <p:sldId id="278" r:id="rId18"/>
    <p:sldId id="273" r:id="rId19"/>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lt-LT" smtClean="0"/>
              <a:t>Spustelėję redag. ruoš. pavad. stilių</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Spustelėję redag. ruoš. paantrš. stilių</a:t>
            </a:r>
            <a:endParaRPr lang="en-US" dirty="0"/>
          </a:p>
        </p:txBody>
      </p:sp>
      <p:sp>
        <p:nvSpPr>
          <p:cNvPr id="4" name="Date Placeholder 3"/>
          <p:cNvSpPr>
            <a:spLocks noGrp="1"/>
          </p:cNvSpPr>
          <p:nvPr>
            <p:ph type="dt" sz="half" idx="10"/>
          </p:nvPr>
        </p:nvSpPr>
        <p:spPr>
          <a:xfrm>
            <a:off x="6065417" y="5054602"/>
            <a:ext cx="673276" cy="279400"/>
          </a:xfrm>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a:xfrm>
            <a:off x="1921934" y="5054602"/>
            <a:ext cx="4064860" cy="279400"/>
          </a:xfrm>
        </p:spPr>
        <p:txBody>
          <a:bodyPr/>
          <a:lstStyle/>
          <a:p>
            <a:endParaRPr lang="lt-LT"/>
          </a:p>
        </p:txBody>
      </p:sp>
      <p:sp>
        <p:nvSpPr>
          <p:cNvPr id="6" name="Slide Number Placeholder 5"/>
          <p:cNvSpPr>
            <a:spLocks noGrp="1"/>
          </p:cNvSpPr>
          <p:nvPr>
            <p:ph type="sldNum" sz="quarter" idx="12"/>
          </p:nvPr>
        </p:nvSpPr>
        <p:spPr>
          <a:xfrm>
            <a:off x="6817317" y="5054602"/>
            <a:ext cx="413483" cy="279400"/>
          </a:xfrm>
        </p:spPr>
        <p:txBody>
          <a:bodyPr/>
          <a:lstStyle/>
          <a:p>
            <a:fld id="{F92A2183-3D7D-438B-9C50-B1BB828BDFD8}" type="slidenum">
              <a:rPr lang="lt-LT" smtClean="0"/>
              <a:t>‹#›</a:t>
            </a:fld>
            <a:endParaRPr lang="lt-LT"/>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81151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nė nuotrauka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lt-LT" smtClean="0"/>
              <a:t>Spustelėję redag. ruoš. pavad. stilių</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F2214D20-D4A3-4789-9168-2C8A9E802358}" type="datetimeFigureOut">
              <a:rPr lang="lt-LT" smtClean="0"/>
              <a:t>2020-08-12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F92A2183-3D7D-438B-9C50-B1BB828BDFD8}" type="slidenum">
              <a:rPr lang="lt-LT" smtClean="0"/>
              <a:t>‹#›</a:t>
            </a:fld>
            <a:endParaRPr lang="lt-LT"/>
          </a:p>
        </p:txBody>
      </p:sp>
    </p:spTree>
    <p:extLst>
      <p:ext uri="{BB962C8B-B14F-4D97-AF65-F5344CB8AC3E}">
        <p14:creationId xmlns:p14="http://schemas.microsoft.com/office/powerpoint/2010/main" val="350672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45410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lt-LT" smtClean="0"/>
              <a:t>Spustelėję redag. ruoš. pavad. stilių</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Spustelėję redag. ruoš. teksto stilių</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21009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spTree>
    <p:extLst>
      <p:ext uri="{BB962C8B-B14F-4D97-AF65-F5344CB8AC3E}">
        <p14:creationId xmlns:p14="http://schemas.microsoft.com/office/powerpoint/2010/main" val="4069787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lt-LT" smtClean="0"/>
              <a:t>Spustelėję redag. ruoš. pavad. stilių</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4048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lt-LT" smtClean="0"/>
              <a:t>Spustelėję redag. ruoš. pavad. stilių</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50924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25435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91227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spTree>
    <p:extLst>
      <p:ext uri="{BB962C8B-B14F-4D97-AF65-F5344CB8AC3E}">
        <p14:creationId xmlns:p14="http://schemas.microsoft.com/office/powerpoint/2010/main" val="1162247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lt-LT" smtClean="0"/>
              <a:t>Spustelėję redag. ruoš. pavad. stilių</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Spustelėję redag. ruoš. teksto stilių</a:t>
            </a:r>
          </a:p>
        </p:txBody>
      </p:sp>
      <p:sp>
        <p:nvSpPr>
          <p:cNvPr id="4" name="Date Placeholder 3"/>
          <p:cNvSpPr>
            <a:spLocks noGrp="1"/>
          </p:cNvSpPr>
          <p:nvPr>
            <p:ph type="dt" sz="half" idx="10"/>
          </p:nvPr>
        </p:nvSpPr>
        <p:spPr/>
        <p:txBody>
          <a:bodyPr/>
          <a:lstStyle/>
          <a:p>
            <a:fld id="{F2214D20-D4A3-4789-9168-2C8A9E802358}" type="datetimeFigureOut">
              <a:rPr lang="lt-LT" smtClean="0"/>
              <a:t>2020-08-12</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F92A2183-3D7D-438B-9C50-B1BB828BDFD8}" type="slidenum">
              <a:rPr lang="lt-LT" smtClean="0"/>
              <a:t>‹#›</a:t>
            </a:fld>
            <a:endParaRPr lang="lt-LT"/>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1523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Date Placeholder 4"/>
          <p:cNvSpPr>
            <a:spLocks noGrp="1"/>
          </p:cNvSpPr>
          <p:nvPr>
            <p:ph type="dt" sz="half" idx="10"/>
          </p:nvPr>
        </p:nvSpPr>
        <p:spPr/>
        <p:txBody>
          <a:bodyPr/>
          <a:lstStyle/>
          <a:p>
            <a:fld id="{F2214D20-D4A3-4789-9168-2C8A9E802358}" type="datetimeFigureOut">
              <a:rPr lang="lt-LT" smtClean="0"/>
              <a:t>2020-08-12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F92A2183-3D7D-438B-9C50-B1BB828BDFD8}" type="slidenum">
              <a:rPr lang="lt-LT" smtClean="0"/>
              <a:t>‹#›</a:t>
            </a:fld>
            <a:endParaRPr lang="lt-LT"/>
          </a:p>
        </p:txBody>
      </p:sp>
    </p:spTree>
    <p:extLst>
      <p:ext uri="{BB962C8B-B14F-4D97-AF65-F5344CB8AC3E}">
        <p14:creationId xmlns:p14="http://schemas.microsoft.com/office/powerpoint/2010/main" val="652613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7" name="Date Placeholder 6"/>
          <p:cNvSpPr>
            <a:spLocks noGrp="1"/>
          </p:cNvSpPr>
          <p:nvPr>
            <p:ph type="dt" sz="half" idx="10"/>
          </p:nvPr>
        </p:nvSpPr>
        <p:spPr/>
        <p:txBody>
          <a:bodyPr/>
          <a:lstStyle/>
          <a:p>
            <a:fld id="{F2214D20-D4A3-4789-9168-2C8A9E802358}" type="datetimeFigureOut">
              <a:rPr lang="lt-LT" smtClean="0"/>
              <a:t>2020-08-12</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F92A2183-3D7D-438B-9C50-B1BB828BDFD8}" type="slidenum">
              <a:rPr lang="lt-LT" smtClean="0"/>
              <a:t>‹#›</a:t>
            </a:fld>
            <a:endParaRPr lang="lt-LT"/>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08655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F2214D20-D4A3-4789-9168-2C8A9E802358}" type="datetimeFigureOut">
              <a:rPr lang="lt-LT" smtClean="0"/>
              <a:t>2020-08-12</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F92A2183-3D7D-438B-9C50-B1BB828BDFD8}" type="slidenum">
              <a:rPr lang="lt-LT" smtClean="0"/>
              <a:t>‹#›</a:t>
            </a:fld>
            <a:endParaRPr lang="lt-LT"/>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4459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14D20-D4A3-4789-9168-2C8A9E802358}" type="datetimeFigureOut">
              <a:rPr lang="lt-LT" smtClean="0"/>
              <a:t>2020-08-12</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F92A2183-3D7D-438B-9C50-B1BB828BDFD8}" type="slidenum">
              <a:rPr lang="lt-LT" smtClean="0"/>
              <a:t>‹#›</a:t>
            </a:fld>
            <a:endParaRPr lang="lt-LT"/>
          </a:p>
        </p:txBody>
      </p:sp>
    </p:spTree>
    <p:extLst>
      <p:ext uri="{BB962C8B-B14F-4D97-AF65-F5344CB8AC3E}">
        <p14:creationId xmlns:p14="http://schemas.microsoft.com/office/powerpoint/2010/main" val="339935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lt-LT" smtClean="0"/>
              <a:t>Spustelėję redag. ruoš. pavad. stilių</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F2214D20-D4A3-4789-9168-2C8A9E802358}" type="datetimeFigureOut">
              <a:rPr lang="lt-LT" smtClean="0"/>
              <a:t>2020-08-12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F92A2183-3D7D-438B-9C50-B1BB828BDFD8}" type="slidenum">
              <a:rPr lang="lt-LT" smtClean="0"/>
              <a:t>‹#›</a:t>
            </a:fld>
            <a:endParaRPr lang="lt-LT"/>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15898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lt-LT" smtClean="0"/>
              <a:t>Spustelėję redag. ruoš. pavad. stilių</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Spustelėję redag. ruoš. teksto stilių</a:t>
            </a:r>
          </a:p>
        </p:txBody>
      </p:sp>
      <p:sp>
        <p:nvSpPr>
          <p:cNvPr id="5" name="Date Placeholder 4"/>
          <p:cNvSpPr>
            <a:spLocks noGrp="1"/>
          </p:cNvSpPr>
          <p:nvPr>
            <p:ph type="dt" sz="half" idx="10"/>
          </p:nvPr>
        </p:nvSpPr>
        <p:spPr/>
        <p:txBody>
          <a:bodyPr/>
          <a:lstStyle/>
          <a:p>
            <a:fld id="{F2214D20-D4A3-4789-9168-2C8A9E802358}" type="datetimeFigureOut">
              <a:rPr lang="lt-LT" smtClean="0"/>
              <a:t>2020-08-12</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F92A2183-3D7D-438B-9C50-B1BB828BDFD8}" type="slidenum">
              <a:rPr lang="lt-LT" smtClean="0"/>
              <a:t>‹#›</a:t>
            </a:fld>
            <a:endParaRPr lang="lt-LT"/>
          </a:p>
        </p:txBody>
      </p:sp>
    </p:spTree>
    <p:extLst>
      <p:ext uri="{BB962C8B-B14F-4D97-AF65-F5344CB8AC3E}">
        <p14:creationId xmlns:p14="http://schemas.microsoft.com/office/powerpoint/2010/main" val="1946092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2214D20-D4A3-4789-9168-2C8A9E802358}" type="datetimeFigureOut">
              <a:rPr lang="lt-LT" smtClean="0"/>
              <a:t>2020-08-12</a:t>
            </a:fld>
            <a:endParaRPr lang="lt-LT"/>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lt-LT"/>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2A2183-3D7D-438B-9C50-B1BB828BDFD8}" type="slidenum">
              <a:rPr lang="lt-LT" smtClean="0"/>
              <a:t>‹#›</a:t>
            </a:fld>
            <a:endParaRPr lang="lt-LT"/>
          </a:p>
        </p:txBody>
      </p:sp>
    </p:spTree>
    <p:extLst>
      <p:ext uri="{BB962C8B-B14F-4D97-AF65-F5344CB8AC3E}">
        <p14:creationId xmlns:p14="http://schemas.microsoft.com/office/powerpoint/2010/main" val="13645320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mailto:rastine@pipiras.vilnius.lm.l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904986"/>
            <a:ext cx="7772400" cy="1470025"/>
          </a:xfrm>
        </p:spPr>
        <p:txBody>
          <a:bodyPr/>
          <a:lstStyle/>
          <a:p>
            <a:r>
              <a:rPr lang="lt-LT" dirty="0" smtClean="0"/>
              <a:t>TĖVŲ SUSIRINKIMAS</a:t>
            </a:r>
            <a:endParaRPr lang="lt-LT" dirty="0"/>
          </a:p>
        </p:txBody>
      </p:sp>
      <p:sp>
        <p:nvSpPr>
          <p:cNvPr id="5" name="Subtitle 2"/>
          <p:cNvSpPr>
            <a:spLocks noGrp="1"/>
          </p:cNvSpPr>
          <p:nvPr>
            <p:ph type="subTitle" idx="1"/>
          </p:nvPr>
        </p:nvSpPr>
        <p:spPr>
          <a:xfrm>
            <a:off x="1547664" y="3789040"/>
            <a:ext cx="6400800" cy="1689224"/>
          </a:xfrm>
        </p:spPr>
        <p:txBody>
          <a:bodyPr>
            <a:normAutofit/>
          </a:bodyPr>
          <a:lstStyle/>
          <a:p>
            <a:r>
              <a:rPr lang="lt-LT" dirty="0" smtClean="0">
                <a:solidFill>
                  <a:schemeClr val="accent6">
                    <a:lumMod val="75000"/>
                  </a:schemeClr>
                </a:solidFill>
              </a:rPr>
              <a:t>Vilniaus lopšelis-darželis „PIPIRAS“</a:t>
            </a:r>
          </a:p>
          <a:p>
            <a:r>
              <a:rPr lang="lt-LT" dirty="0" smtClean="0">
                <a:solidFill>
                  <a:schemeClr val="accent6">
                    <a:lumMod val="75000"/>
                  </a:schemeClr>
                </a:solidFill>
              </a:rPr>
              <a:t>2020-08-12</a:t>
            </a:r>
            <a:endParaRPr lang="lt-LT" dirty="0">
              <a:solidFill>
                <a:schemeClr val="accent6">
                  <a:lumMod val="75000"/>
                </a:schemeClr>
              </a:solidFill>
            </a:endParaRPr>
          </a:p>
        </p:txBody>
      </p:sp>
    </p:spTree>
    <p:extLst>
      <p:ext uri="{BB962C8B-B14F-4D97-AF65-F5344CB8AC3E}">
        <p14:creationId xmlns:p14="http://schemas.microsoft.com/office/powerpoint/2010/main" val="2972603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lt-LT" dirty="0" smtClean="0"/>
              <a:t>Ugdymo įgyvendinimo priemonės</a:t>
            </a:r>
            <a:endParaRPr lang="lt-LT" dirty="0"/>
          </a:p>
        </p:txBody>
      </p:sp>
      <p:sp>
        <p:nvSpPr>
          <p:cNvPr id="2" name="Content Placeholder 1"/>
          <p:cNvSpPr>
            <a:spLocks noGrp="1"/>
          </p:cNvSpPr>
          <p:nvPr>
            <p:ph idx="1"/>
          </p:nvPr>
        </p:nvSpPr>
        <p:spPr>
          <a:xfrm>
            <a:off x="755576" y="2490135"/>
            <a:ext cx="7560840" cy="3675169"/>
          </a:xfrm>
        </p:spPr>
        <p:txBody>
          <a:bodyPr>
            <a:normAutofit/>
          </a:bodyPr>
          <a:lstStyle/>
          <a:p>
            <a:r>
              <a:rPr lang="lt-LT" dirty="0" smtClean="0"/>
              <a:t>Ikimokyklinio ugdymo programa „Pipiras“, mokytojo pasirinktos mokymo priemonės.</a:t>
            </a:r>
          </a:p>
          <a:p>
            <a:r>
              <a:rPr lang="lt-LT" dirty="0" smtClean="0"/>
              <a:t>Priešmokyklinio ugdymo programa, mokymo priemonės</a:t>
            </a:r>
            <a:r>
              <a:rPr lang="lt-LT" dirty="0"/>
              <a:t> „Katino dienos“</a:t>
            </a:r>
            <a:r>
              <a:rPr lang="lt-LT" dirty="0" smtClean="0"/>
              <a:t> , „Opa pa“.</a:t>
            </a:r>
          </a:p>
          <a:p>
            <a:r>
              <a:rPr lang="lt-LT" dirty="0" smtClean="0"/>
              <a:t>Projektai, festivaliai, konkursai, parodos, išvykos, akcijos, iniciatyvos ir kt.</a:t>
            </a:r>
          </a:p>
          <a:p>
            <a:r>
              <a:rPr lang="lt-LT" dirty="0" smtClean="0"/>
              <a:t>Papildoma veikla: spektakliai, ekskursijos, edukaciniai užsiėmimai, būreliai.</a:t>
            </a:r>
            <a:endParaRPr lang="lt-LT" dirty="0"/>
          </a:p>
        </p:txBody>
      </p:sp>
    </p:spTree>
    <p:extLst>
      <p:ext uri="{BB962C8B-B14F-4D97-AF65-F5344CB8AC3E}">
        <p14:creationId xmlns:p14="http://schemas.microsoft.com/office/powerpoint/2010/main" val="1589205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smtClean="0"/>
              <a:t>Bendradarbiavimas su šeima</a:t>
            </a:r>
            <a:endParaRPr lang="lt-LT" dirty="0"/>
          </a:p>
        </p:txBody>
      </p:sp>
      <p:sp>
        <p:nvSpPr>
          <p:cNvPr id="2" name="Content Placeholder 1"/>
          <p:cNvSpPr>
            <a:spLocks noGrp="1"/>
          </p:cNvSpPr>
          <p:nvPr>
            <p:ph idx="1"/>
          </p:nvPr>
        </p:nvSpPr>
        <p:spPr>
          <a:xfrm>
            <a:off x="755576" y="2420889"/>
            <a:ext cx="7632847" cy="3744416"/>
          </a:xfrm>
        </p:spPr>
        <p:txBody>
          <a:bodyPr>
            <a:normAutofit lnSpcReduction="10000"/>
          </a:bodyPr>
          <a:lstStyle/>
          <a:p>
            <a:r>
              <a:rPr lang="lt-LT" dirty="0"/>
              <a:t>Šeimos – darželio </a:t>
            </a:r>
            <a:r>
              <a:rPr lang="lt-LT" dirty="0" smtClean="0"/>
              <a:t>sąveika </a:t>
            </a:r>
            <a:r>
              <a:rPr lang="lt-LT" dirty="0"/>
              <a:t>susirinkimų </a:t>
            </a:r>
            <a:r>
              <a:rPr lang="lt-LT" dirty="0" smtClean="0"/>
              <a:t>metu (susirinkimai grupėse, visuotiniai susirinkimai, pranešimai, anketos, apklausos);</a:t>
            </a:r>
          </a:p>
          <a:p>
            <a:r>
              <a:rPr lang="lt-LT" dirty="0"/>
              <a:t>Šeimų dalyvavimas įstaigos šventiniuose renginiuose, akcijose, parodose, </a:t>
            </a:r>
            <a:r>
              <a:rPr lang="lt-LT" dirty="0" smtClean="0"/>
              <a:t>projektuose, išvykose, konkursuose;</a:t>
            </a:r>
          </a:p>
          <a:p>
            <a:r>
              <a:rPr lang="lt-LT" dirty="0"/>
              <a:t>Socialinė, logopedinė, </a:t>
            </a:r>
            <a:r>
              <a:rPr lang="lt-LT" dirty="0" smtClean="0"/>
              <a:t>psichologinė, specialioji pagalba</a:t>
            </a:r>
            <a:r>
              <a:rPr lang="lt-LT" dirty="0"/>
              <a:t> </a:t>
            </a:r>
            <a:r>
              <a:rPr lang="lt-LT" dirty="0" smtClean="0"/>
              <a:t>tėvams;</a:t>
            </a:r>
          </a:p>
          <a:p>
            <a:r>
              <a:rPr lang="lt-LT" dirty="0"/>
              <a:t>Tėvų įtraukimas </a:t>
            </a:r>
            <a:r>
              <a:rPr lang="lt-LT" dirty="0" smtClean="0"/>
              <a:t>į kasdieninę ugdomąją grupės veiklą.</a:t>
            </a:r>
            <a:endParaRPr lang="en-US" dirty="0" smtClean="0"/>
          </a:p>
          <a:p>
            <a:r>
              <a:rPr lang="en-US" dirty="0" err="1" smtClean="0"/>
              <a:t>Kasdieniai</a:t>
            </a:r>
            <a:r>
              <a:rPr lang="en-US" dirty="0" smtClean="0"/>
              <a:t> </a:t>
            </a:r>
            <a:r>
              <a:rPr lang="en-US" dirty="0" err="1" smtClean="0"/>
              <a:t>pokalbiai</a:t>
            </a:r>
            <a:r>
              <a:rPr lang="en-US" dirty="0" smtClean="0"/>
              <a:t>.</a:t>
            </a:r>
            <a:endParaRPr lang="lt-LT" dirty="0"/>
          </a:p>
        </p:txBody>
      </p:sp>
    </p:spTree>
    <p:extLst>
      <p:ext uri="{BB962C8B-B14F-4D97-AF65-F5344CB8AC3E}">
        <p14:creationId xmlns:p14="http://schemas.microsoft.com/office/powerpoint/2010/main" val="184407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dirty="0" smtClean="0"/>
              <a:t>Darželio vidaus tvarka</a:t>
            </a:r>
            <a:endParaRPr lang="en-US" dirty="0"/>
          </a:p>
        </p:txBody>
      </p:sp>
      <p:sp>
        <p:nvSpPr>
          <p:cNvPr id="3" name="Turinio vietos rezervavimo ženklas 2"/>
          <p:cNvSpPr>
            <a:spLocks noGrp="1"/>
          </p:cNvSpPr>
          <p:nvPr>
            <p:ph idx="1"/>
          </p:nvPr>
        </p:nvSpPr>
        <p:spPr>
          <a:xfrm>
            <a:off x="755576" y="2420889"/>
            <a:ext cx="7704856" cy="3816424"/>
          </a:xfrm>
        </p:spPr>
        <p:txBody>
          <a:bodyPr>
            <a:normAutofit/>
          </a:bodyPr>
          <a:lstStyle/>
          <a:p>
            <a:r>
              <a:rPr lang="lt-LT" dirty="0" smtClean="0"/>
              <a:t>Esant būtinybei (mokytojų ligos metu) grupės jungiamos, keičiasi grupių darbo laikai, stebėti stenduose informaciją</a:t>
            </a:r>
          </a:p>
          <a:p>
            <a:r>
              <a:rPr lang="lt-LT" dirty="0" smtClean="0"/>
              <a:t>Vasaros metu grupės jungiamos, keičiasi grupių mokytojos ir padėjėjos – natūralus procesas</a:t>
            </a:r>
          </a:p>
          <a:p>
            <a:r>
              <a:rPr lang="lt-LT" dirty="0" smtClean="0"/>
              <a:t>Vasaros metu vyksta remonto darbai – vaikų atostogos</a:t>
            </a:r>
          </a:p>
          <a:p>
            <a:r>
              <a:rPr lang="lt-LT" dirty="0" smtClean="0"/>
              <a:t>Pedagogai turi išsilavinimo diplomus</a:t>
            </a:r>
          </a:p>
          <a:p>
            <a:r>
              <a:rPr lang="lt-LT" dirty="0" smtClean="0"/>
              <a:t>Įstaiga optimaliausiai organizuoja darbą, teikiame ugdymo paslaugas</a:t>
            </a:r>
          </a:p>
        </p:txBody>
      </p:sp>
    </p:spTree>
    <p:extLst>
      <p:ext uri="{BB962C8B-B14F-4D97-AF65-F5344CB8AC3E}">
        <p14:creationId xmlns:p14="http://schemas.microsoft.com/office/powerpoint/2010/main" val="3814137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259632" y="188640"/>
            <a:ext cx="6798734" cy="1311573"/>
          </a:xfrm>
        </p:spPr>
        <p:txBody>
          <a:bodyPr/>
          <a:lstStyle/>
          <a:p>
            <a:r>
              <a:rPr lang="lt-LT" dirty="0" smtClean="0"/>
              <a:t>Adaptacija</a:t>
            </a:r>
            <a:endParaRPr lang="en-US" dirty="0"/>
          </a:p>
        </p:txBody>
      </p:sp>
      <p:sp>
        <p:nvSpPr>
          <p:cNvPr id="3" name="Turinio vietos rezervavimo ženklas 2"/>
          <p:cNvSpPr>
            <a:spLocks noGrp="1"/>
          </p:cNvSpPr>
          <p:nvPr>
            <p:ph idx="1"/>
          </p:nvPr>
        </p:nvSpPr>
        <p:spPr>
          <a:xfrm>
            <a:off x="683568" y="1052736"/>
            <a:ext cx="8136904" cy="5328592"/>
          </a:xfrm>
        </p:spPr>
        <p:txBody>
          <a:bodyPr>
            <a:noAutofit/>
          </a:bodyPr>
          <a:lstStyle/>
          <a:p>
            <a:r>
              <a:rPr lang="lt-LT" sz="2200" dirty="0" smtClean="0"/>
              <a:t>Nusiteikite </a:t>
            </a:r>
            <a:r>
              <a:rPr lang="lt-LT" sz="2200" dirty="0"/>
              <a:t>patys būsimiems pasikeitimams Jūsų šeimoje, tvirtai apsispręskite, kad Jūsų vaikas lankys darželį</a:t>
            </a:r>
            <a:r>
              <a:rPr lang="lt-LT" sz="2200" dirty="0" smtClean="0"/>
              <a:t>.</a:t>
            </a:r>
            <a:endParaRPr lang="lt-LT" sz="2200" dirty="0"/>
          </a:p>
          <a:p>
            <a:r>
              <a:rPr lang="lt-LT" sz="2200" dirty="0" smtClean="0"/>
              <a:t>Susitaikykite</a:t>
            </a:r>
            <a:r>
              <a:rPr lang="lt-LT" sz="2200" dirty="0"/>
              <a:t>, kad kiekvieną dieną teks ilgesniam laikui išsiskirti su savo vaiku</a:t>
            </a:r>
            <a:r>
              <a:rPr lang="lt-LT" sz="2200" dirty="0" smtClean="0"/>
              <a:t>.</a:t>
            </a:r>
            <a:endParaRPr lang="lt-LT" sz="2200" dirty="0"/>
          </a:p>
          <a:p>
            <a:r>
              <a:rPr lang="lt-LT" sz="2200" dirty="0" smtClean="0"/>
              <a:t>Pasitikėkite </a:t>
            </a:r>
            <a:r>
              <a:rPr lang="lt-LT" sz="2200" dirty="0"/>
              <a:t>darželio ugdymo programa, dirbančiais </a:t>
            </a:r>
            <a:r>
              <a:rPr lang="lt-LT" sz="2200" dirty="0" smtClean="0"/>
              <a:t>mokytojais </a:t>
            </a:r>
            <a:r>
              <a:rPr lang="lt-LT" sz="2200" dirty="0"/>
              <a:t>ir personalu</a:t>
            </a:r>
            <a:r>
              <a:rPr lang="lt-LT" sz="2200" dirty="0" smtClean="0"/>
              <a:t>.</a:t>
            </a:r>
            <a:endParaRPr lang="lt-LT" sz="2200" dirty="0"/>
          </a:p>
          <a:p>
            <a:r>
              <a:rPr lang="lt-LT" sz="2200" dirty="0" smtClean="0"/>
              <a:t>Pabendraukite </a:t>
            </a:r>
            <a:r>
              <a:rPr lang="lt-LT" sz="2200" dirty="0"/>
              <a:t>su panašaus amžiaus vaikų tėveliais, kurių vaikai sėkmingai ir greitai adaptavosi grupėje</a:t>
            </a:r>
            <a:r>
              <a:rPr lang="lt-LT" sz="2200" dirty="0" smtClean="0"/>
              <a:t>.</a:t>
            </a:r>
            <a:endParaRPr lang="lt-LT" sz="2200" dirty="0"/>
          </a:p>
          <a:p>
            <a:r>
              <a:rPr lang="lt-LT" sz="2200" dirty="0" smtClean="0"/>
              <a:t>Įsidėmėkite</a:t>
            </a:r>
            <a:r>
              <a:rPr lang="lt-LT" sz="2200" dirty="0"/>
              <a:t>, kad nuo Jūsų požiūrio į darželį priklausys ir Jūsų vaiko nusiteikimas lankyti ugdymo įstaigą</a:t>
            </a:r>
            <a:r>
              <a:rPr lang="lt-LT" sz="2200" dirty="0" smtClean="0"/>
              <a:t>.</a:t>
            </a:r>
            <a:endParaRPr lang="lt-LT" sz="2200" dirty="0"/>
          </a:p>
          <a:p>
            <a:r>
              <a:rPr lang="lt-LT" sz="2200" dirty="0" smtClean="0"/>
              <a:t>Žinokite</a:t>
            </a:r>
            <a:r>
              <a:rPr lang="lt-LT" sz="2200" dirty="0"/>
              <a:t>, kad priprasti prie bet kokių pasikeitimų reikia laiko, todėl greitų rezultatų kartais reikia palaukti</a:t>
            </a:r>
            <a:r>
              <a:rPr lang="lt-LT" sz="2200" dirty="0" smtClean="0"/>
              <a:t>.</a:t>
            </a:r>
            <a:endParaRPr lang="lt-LT" sz="2200" dirty="0"/>
          </a:p>
          <a:p>
            <a:r>
              <a:rPr lang="lt-LT" sz="2200" dirty="0" smtClean="0"/>
              <a:t>Lydėkite </a:t>
            </a:r>
            <a:r>
              <a:rPr lang="lt-LT" sz="2200" dirty="0"/>
              <a:t>vaiką į </a:t>
            </a:r>
            <a:r>
              <a:rPr lang="lt-LT" sz="2200" dirty="0" smtClean="0"/>
              <a:t>darželį </a:t>
            </a:r>
            <a:r>
              <a:rPr lang="lt-LT" sz="2200" dirty="0"/>
              <a:t>linksmai nusiteikę</a:t>
            </a:r>
            <a:r>
              <a:rPr lang="lt-LT" sz="2200" dirty="0" smtClean="0"/>
              <a:t>.</a:t>
            </a:r>
          </a:p>
        </p:txBody>
      </p:sp>
    </p:spTree>
    <p:extLst>
      <p:ext uri="{BB962C8B-B14F-4D97-AF65-F5344CB8AC3E}">
        <p14:creationId xmlns:p14="http://schemas.microsoft.com/office/powerpoint/2010/main" val="2137393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176867" y="548680"/>
            <a:ext cx="6798734" cy="1303867"/>
          </a:xfrm>
        </p:spPr>
        <p:txBody>
          <a:bodyPr>
            <a:normAutofit fontScale="90000"/>
          </a:bodyPr>
          <a:lstStyle/>
          <a:p>
            <a:r>
              <a:rPr lang="lt-LT" dirty="0"/>
              <a:t>Palaipsniui pradėkite iš anksto ruošti savo vaiką darželiui:</a:t>
            </a:r>
            <a:endParaRPr lang="en-US" dirty="0"/>
          </a:p>
        </p:txBody>
      </p:sp>
      <p:sp>
        <p:nvSpPr>
          <p:cNvPr id="3" name="Turinio vietos rezervavimo ženklas 2"/>
          <p:cNvSpPr>
            <a:spLocks noGrp="1"/>
          </p:cNvSpPr>
          <p:nvPr>
            <p:ph idx="1"/>
          </p:nvPr>
        </p:nvSpPr>
        <p:spPr>
          <a:xfrm>
            <a:off x="687802" y="1700808"/>
            <a:ext cx="7776864" cy="4464496"/>
          </a:xfrm>
        </p:spPr>
        <p:txBody>
          <a:bodyPr>
            <a:noAutofit/>
          </a:bodyPr>
          <a:lstStyle/>
          <a:p>
            <a:r>
              <a:rPr lang="lt-LT" sz="2000" dirty="0"/>
              <a:t>Iš anksto aptarkite su vaiku, nuo kada jis pradės lankyti darželį siedami tai, pvz., su pasikeitimais gamtoje (kai nuo medžių nukris lapeliai, ateis ruduo ir pan.). Stebėdamas gamtos pokyčius, vaikas lengviau orientuosis, kada jis eis į darželį, domėsis, ar jau </a:t>
            </a:r>
            <a:r>
              <a:rPr lang="lt-LT" sz="2000" dirty="0" smtClean="0"/>
              <a:t>laikas.</a:t>
            </a:r>
          </a:p>
          <a:p>
            <a:r>
              <a:rPr lang="lt-LT" sz="2000" dirty="0" smtClean="0"/>
              <a:t>Palaipsniui </a:t>
            </a:r>
            <a:r>
              <a:rPr lang="lt-LT" sz="2000" dirty="0"/>
              <a:t>keiskite vaiko namų </a:t>
            </a:r>
            <a:r>
              <a:rPr lang="lt-LT" sz="2000" dirty="0" smtClean="0"/>
              <a:t>dienos ritmą </a:t>
            </a:r>
            <a:r>
              <a:rPr lang="lt-LT" sz="2000" dirty="0"/>
              <a:t>priartindami jį prie darželio, pvz., tuo pačiu laiku pietauti, eiti pietų pogulio ir </a:t>
            </a:r>
            <a:r>
              <a:rPr lang="lt-LT" sz="2000" dirty="0" smtClean="0"/>
              <a:t>pan.</a:t>
            </a:r>
          </a:p>
          <a:p>
            <a:r>
              <a:rPr lang="lt-LT" sz="2000" dirty="0" smtClean="0"/>
              <a:t>Prieš </a:t>
            </a:r>
            <a:r>
              <a:rPr lang="lt-LT" sz="2000" dirty="0"/>
              <a:t>pradedant lankyti darželį, </a:t>
            </a:r>
            <a:r>
              <a:rPr lang="lt-LT" sz="2000" dirty="0" smtClean="0"/>
              <a:t>po truputi pratinkitės prie atsiskyrimo.</a:t>
            </a:r>
          </a:p>
          <a:p>
            <a:r>
              <a:rPr lang="lt-LT" sz="2000" dirty="0" smtClean="0"/>
              <a:t>Jei </a:t>
            </a:r>
            <a:r>
              <a:rPr lang="lt-LT" sz="2000" dirty="0"/>
              <a:t>anksčiau niekada ilgesniam laikui nebuvote su vaiku išsiskyrę, pratinkite jį pabūti kurį laiką su kitu žmogumi (pvz., močiute, kaimyne, drauge ar kt.) dar prieš pradedami leisti į ugdymo </a:t>
            </a:r>
            <a:r>
              <a:rPr lang="lt-LT" sz="2000" dirty="0" smtClean="0"/>
              <a:t>įstaigą.</a:t>
            </a:r>
          </a:p>
          <a:p>
            <a:r>
              <a:rPr lang="lt-LT" sz="2000" dirty="0" smtClean="0"/>
              <a:t>Prieš </a:t>
            </a:r>
            <a:r>
              <a:rPr lang="lt-LT" sz="2000" dirty="0"/>
              <a:t>palikdami vaiką ilgesniam laikui, nepamirškite su juo atsisveikinti: apkabinti, pabučiuoti, pamojuoti ar kt., būkite linksmai nusiteikę</a:t>
            </a:r>
            <a:r>
              <a:rPr lang="lt-LT" sz="2000" dirty="0" smtClean="0"/>
              <a:t>.</a:t>
            </a:r>
          </a:p>
        </p:txBody>
      </p:sp>
    </p:spTree>
    <p:extLst>
      <p:ext uri="{BB962C8B-B14F-4D97-AF65-F5344CB8AC3E}">
        <p14:creationId xmlns:p14="http://schemas.microsoft.com/office/powerpoint/2010/main" val="3700918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208637" y="332656"/>
            <a:ext cx="6798734" cy="1303867"/>
          </a:xfrm>
        </p:spPr>
        <p:txBody>
          <a:bodyPr>
            <a:normAutofit fontScale="90000"/>
          </a:bodyPr>
          <a:lstStyle/>
          <a:p>
            <a:r>
              <a:rPr lang="lt-LT" dirty="0"/>
              <a:t>Palaipsniui pradėkite iš anksto ruošti savo vaiką darželiui:</a:t>
            </a:r>
            <a:endParaRPr lang="en-US" dirty="0"/>
          </a:p>
        </p:txBody>
      </p:sp>
      <p:sp>
        <p:nvSpPr>
          <p:cNvPr id="3" name="Turinio vietos rezervavimo ženklas 2"/>
          <p:cNvSpPr>
            <a:spLocks noGrp="1"/>
          </p:cNvSpPr>
          <p:nvPr>
            <p:ph idx="1"/>
          </p:nvPr>
        </p:nvSpPr>
        <p:spPr>
          <a:xfrm>
            <a:off x="539552" y="1412776"/>
            <a:ext cx="8136904" cy="4968552"/>
          </a:xfrm>
        </p:spPr>
        <p:txBody>
          <a:bodyPr>
            <a:noAutofit/>
          </a:bodyPr>
          <a:lstStyle/>
          <a:p>
            <a:r>
              <a:rPr lang="lt-LT" sz="2200" dirty="0"/>
              <a:t>Pasakykite vaikui suprantama forma, kuriam laikui jį paliekate ir kad </a:t>
            </a:r>
            <a:r>
              <a:rPr lang="lt-LT" sz="2200" dirty="0" smtClean="0"/>
              <a:t>būtinai </a:t>
            </a:r>
            <a:r>
              <a:rPr lang="lt-LT" sz="2200" dirty="0"/>
              <a:t>sugrįšite pas jį. Nuteikite, jog viskas bus gerai, kad čia jo laukia nauji draugai ir </a:t>
            </a:r>
            <a:r>
              <a:rPr lang="lt-LT" sz="2200" dirty="0" smtClean="0"/>
              <a:t>žaislai.</a:t>
            </a:r>
          </a:p>
          <a:p>
            <a:r>
              <a:rPr lang="lt-LT" sz="2200" dirty="0" smtClean="0"/>
              <a:t>Po </a:t>
            </a:r>
            <a:r>
              <a:rPr lang="lt-LT" sz="2200" dirty="0"/>
              <a:t>ilgesnio išsiskyrimo džiaugsmingai pasisveikinkite su vaiku: apkabinkite, pamyluokite, pakalbinkite, drauge pasidžiaukite susitikimu. Taip vaikui parodysite, kad jį labai mylite, skubate pas </a:t>
            </a:r>
            <a:r>
              <a:rPr lang="lt-LT" sz="2200" dirty="0" smtClean="0"/>
              <a:t>jį.</a:t>
            </a:r>
          </a:p>
          <a:p>
            <a:r>
              <a:rPr lang="lt-LT" sz="2200" dirty="0" smtClean="0"/>
              <a:t>Pasiteiraukite</a:t>
            </a:r>
            <a:r>
              <a:rPr lang="lt-LT" sz="2200" dirty="0"/>
              <a:t>, kokius drabužius vaikas norėtų vilkėti. Vaiko drabužiai turi būti praktiški ir patogūs, kad jis nesivaržydamas galėtų veikti, nebijotų </a:t>
            </a:r>
            <a:r>
              <a:rPr lang="lt-LT" sz="2200" dirty="0" smtClean="0"/>
              <a:t>išsitepti.</a:t>
            </a:r>
          </a:p>
          <a:p>
            <a:r>
              <a:rPr lang="lt-LT" sz="2200" dirty="0" smtClean="0"/>
              <a:t>Jei </a:t>
            </a:r>
            <a:r>
              <a:rPr lang="lt-LT" sz="2200" dirty="0"/>
              <a:t>ruošitės iš anksto vaiko adaptacijai darželyje ir patys būsite tam pasiruošę, kantrūs bei pasitikėsite ir atsižvelgsite į </a:t>
            </a:r>
            <a:r>
              <a:rPr lang="lt-LT" sz="2200" dirty="0" smtClean="0"/>
              <a:t>mokytojų </a:t>
            </a:r>
            <a:r>
              <a:rPr lang="lt-LT" sz="2200" dirty="0"/>
              <a:t>patarimus, rekomendacijas, Jūsų vaikas jausis saugiai ir sėkmingai įveiks adaptacijos laikotarpį </a:t>
            </a:r>
            <a:r>
              <a:rPr lang="lt-LT" sz="2200" dirty="0" smtClean="0">
                <a:sym typeface="Wingdings" panose="05000000000000000000" pitchFamily="2" charset="2"/>
              </a:rPr>
              <a:t></a:t>
            </a:r>
          </a:p>
        </p:txBody>
      </p:sp>
    </p:spTree>
    <p:extLst>
      <p:ext uri="{BB962C8B-B14F-4D97-AF65-F5344CB8AC3E}">
        <p14:creationId xmlns:p14="http://schemas.microsoft.com/office/powerpoint/2010/main" val="1588426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97823" y="404664"/>
            <a:ext cx="7920880" cy="1303867"/>
          </a:xfrm>
        </p:spPr>
        <p:txBody>
          <a:bodyPr>
            <a:normAutofit fontScale="90000"/>
          </a:bodyPr>
          <a:lstStyle/>
          <a:p>
            <a:r>
              <a:rPr lang="lt-LT" dirty="0" smtClean="0"/>
              <a:t>Atvykimas į darželį pagal suderintą </a:t>
            </a:r>
            <a:r>
              <a:rPr lang="lt-LT" dirty="0" smtClean="0"/>
              <a:t>grafiką</a:t>
            </a:r>
            <a:endParaRPr lang="en-US" dirty="0"/>
          </a:p>
        </p:txBody>
      </p:sp>
      <p:sp>
        <p:nvSpPr>
          <p:cNvPr id="3" name="Turinio vietos rezervavimo ženklas 2"/>
          <p:cNvSpPr>
            <a:spLocks noGrp="1"/>
          </p:cNvSpPr>
          <p:nvPr>
            <p:ph idx="1"/>
          </p:nvPr>
        </p:nvSpPr>
        <p:spPr>
          <a:xfrm>
            <a:off x="561819" y="1744143"/>
            <a:ext cx="8229642" cy="4709193"/>
          </a:xfrm>
        </p:spPr>
        <p:txBody>
          <a:bodyPr>
            <a:normAutofit fontScale="92500"/>
          </a:bodyPr>
          <a:lstStyle/>
          <a:p>
            <a:r>
              <a:rPr lang="lt-LT" dirty="0" smtClean="0"/>
              <a:t>Visų laukiame rugsėjo 1 d. „Mokslo ir žinių“ šventės dieną 10:00 val.</a:t>
            </a:r>
          </a:p>
          <a:p>
            <a:r>
              <a:rPr lang="lt-LT" dirty="0" smtClean="0"/>
              <a:t>Bus sukomplektuotos grupės, galėsite jas aplankyti</a:t>
            </a:r>
          </a:p>
          <a:p>
            <a:r>
              <a:rPr lang="lt-LT" dirty="0" smtClean="0"/>
              <a:t>Susipažinsite su grupių mokytojomis, Jums pateiks informacines anketas, kurias turėsite užpildyti</a:t>
            </a:r>
          </a:p>
          <a:p>
            <a:r>
              <a:rPr lang="lt-LT" dirty="0" smtClean="0"/>
              <a:t>Bendradarbiausite su mokytojomis, pasitikėkite Jomis</a:t>
            </a:r>
          </a:p>
          <a:p>
            <a:r>
              <a:rPr lang="lt-LT" dirty="0" smtClean="0"/>
              <a:t>Susirinkus visiems sąrašiniams vaikams, bus organizuojamas Jūsų grupės susirinkimas, kurio metu pateiksite pažymas apie slenkančius/pamaininius darbo grafikus, užpildysite prašymus mokesčio lengvatai</a:t>
            </a:r>
          </a:p>
          <a:p>
            <a:r>
              <a:rPr lang="lt-LT" dirty="0" smtClean="0"/>
              <a:t>Spintelėje atsarginiai, patogūs rūbeliai, sauskelnės, šukos, kas reikalinga</a:t>
            </a:r>
          </a:p>
          <a:p>
            <a:r>
              <a:rPr lang="lt-LT" dirty="0" smtClean="0"/>
              <a:t>Patalynė, rankšluosčiai įstaigos</a:t>
            </a:r>
            <a:endParaRPr lang="en-US" dirty="0"/>
          </a:p>
        </p:txBody>
      </p:sp>
    </p:spTree>
    <p:extLst>
      <p:ext uri="{BB962C8B-B14F-4D97-AF65-F5344CB8AC3E}">
        <p14:creationId xmlns:p14="http://schemas.microsoft.com/office/powerpoint/2010/main" val="2134435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1619672" y="1811863"/>
            <a:ext cx="5904656" cy="1617137"/>
          </a:xfrm>
        </p:spPr>
        <p:txBody>
          <a:bodyPr/>
          <a:lstStyle/>
          <a:p>
            <a:r>
              <a:rPr lang="lt-LT" dirty="0" smtClean="0"/>
              <a:t>PASITIKĖKITE MUMIS </a:t>
            </a:r>
            <a:r>
              <a:rPr lang="en-US" dirty="0" smtClean="0"/>
              <a:t>!!!</a:t>
            </a:r>
            <a:endParaRPr lang="en-US" dirty="0"/>
          </a:p>
        </p:txBody>
      </p:sp>
      <p:sp>
        <p:nvSpPr>
          <p:cNvPr id="3" name="Antrinis pavadinimas 2"/>
          <p:cNvSpPr>
            <a:spLocks noGrp="1"/>
          </p:cNvSpPr>
          <p:nvPr>
            <p:ph type="subTitle" idx="1"/>
          </p:nvPr>
        </p:nvSpPr>
        <p:spPr>
          <a:xfrm>
            <a:off x="1917567" y="3861048"/>
            <a:ext cx="5308866" cy="1377651"/>
          </a:xfrm>
        </p:spPr>
        <p:txBody>
          <a:bodyPr/>
          <a:lstStyle/>
          <a:p>
            <a:r>
              <a:rPr lang="lt-LT" dirty="0" smtClean="0"/>
              <a:t>Dėkoju už dėmesį </a:t>
            </a:r>
            <a:r>
              <a:rPr lang="lt-LT" dirty="0" smtClean="0">
                <a:sym typeface="Wingdings" panose="05000000000000000000" pitchFamily="2" charset="2"/>
              </a:rPr>
              <a:t></a:t>
            </a:r>
            <a:endParaRPr lang="en-US" dirty="0"/>
          </a:p>
        </p:txBody>
      </p:sp>
    </p:spTree>
    <p:extLst>
      <p:ext uri="{BB962C8B-B14F-4D97-AF65-F5344CB8AC3E}">
        <p14:creationId xmlns:p14="http://schemas.microsoft.com/office/powerpoint/2010/main" val="3336558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smtClean="0"/>
              <a:t>Kontaktai</a:t>
            </a:r>
            <a:endParaRPr lang="lt-LT" dirty="0"/>
          </a:p>
        </p:txBody>
      </p:sp>
      <p:sp>
        <p:nvSpPr>
          <p:cNvPr id="2" name="Content Placeholder 1"/>
          <p:cNvSpPr>
            <a:spLocks noGrp="1"/>
          </p:cNvSpPr>
          <p:nvPr>
            <p:ph idx="1"/>
          </p:nvPr>
        </p:nvSpPr>
        <p:spPr/>
        <p:txBody>
          <a:bodyPr/>
          <a:lstStyle/>
          <a:p>
            <a:pPr algn="r"/>
            <a:r>
              <a:rPr lang="lt-LT" dirty="0">
                <a:solidFill>
                  <a:schemeClr val="accent6">
                    <a:lumMod val="75000"/>
                  </a:schemeClr>
                </a:solidFill>
              </a:rPr>
              <a:t>Vilniaus lopšelis-darželis „Pipiras“</a:t>
            </a:r>
          </a:p>
          <a:p>
            <a:pPr algn="r"/>
            <a:r>
              <a:rPr lang="lt-LT" dirty="0">
                <a:solidFill>
                  <a:schemeClr val="accent6">
                    <a:lumMod val="75000"/>
                  </a:schemeClr>
                </a:solidFill>
              </a:rPr>
              <a:t>Krokuvos g.6a, LT – </a:t>
            </a:r>
            <a:r>
              <a:rPr lang="lt-LT" dirty="0" smtClean="0">
                <a:solidFill>
                  <a:schemeClr val="accent6">
                    <a:lumMod val="75000"/>
                  </a:schemeClr>
                </a:solidFill>
              </a:rPr>
              <a:t>09314</a:t>
            </a:r>
            <a:endParaRPr lang="lt-LT" dirty="0">
              <a:solidFill>
                <a:schemeClr val="accent6">
                  <a:lumMod val="75000"/>
                </a:schemeClr>
              </a:solidFill>
            </a:endParaRPr>
          </a:p>
          <a:p>
            <a:pPr algn="r"/>
            <a:r>
              <a:rPr lang="lt-LT" dirty="0">
                <a:solidFill>
                  <a:srgbClr val="0070C0"/>
                </a:solidFill>
                <a:hlinkClick r:id="rId2"/>
              </a:rPr>
              <a:t>rastine</a:t>
            </a:r>
            <a:r>
              <a:rPr lang="en-US" dirty="0" smtClean="0">
                <a:solidFill>
                  <a:srgbClr val="0070C0"/>
                </a:solidFill>
                <a:hlinkClick r:id="rId2"/>
              </a:rPr>
              <a:t>@</a:t>
            </a:r>
            <a:r>
              <a:rPr lang="en-US" dirty="0" err="1" smtClean="0">
                <a:solidFill>
                  <a:srgbClr val="0070C0"/>
                </a:solidFill>
                <a:hlinkClick r:id="rId2"/>
              </a:rPr>
              <a:t>pipiras.vilnius.lm.lt</a:t>
            </a:r>
            <a:endParaRPr lang="en-US" dirty="0">
              <a:solidFill>
                <a:srgbClr val="0070C0"/>
              </a:solidFill>
            </a:endParaRPr>
          </a:p>
          <a:p>
            <a:pPr algn="r"/>
            <a:r>
              <a:rPr lang="en-US" dirty="0">
                <a:solidFill>
                  <a:schemeClr val="accent6">
                    <a:lumMod val="75000"/>
                  </a:schemeClr>
                </a:solidFill>
              </a:rPr>
              <a:t>Tel.85 275 3256</a:t>
            </a:r>
          </a:p>
          <a:p>
            <a:pPr algn="r"/>
            <a:r>
              <a:rPr lang="en-US" dirty="0">
                <a:solidFill>
                  <a:schemeClr val="accent6">
                    <a:lumMod val="75000"/>
                  </a:schemeClr>
                </a:solidFill>
              </a:rPr>
              <a:t>85275 </a:t>
            </a:r>
            <a:r>
              <a:rPr lang="en-US" dirty="0" smtClean="0">
                <a:solidFill>
                  <a:schemeClr val="accent6">
                    <a:lumMod val="75000"/>
                  </a:schemeClr>
                </a:solidFill>
              </a:rPr>
              <a:t>1310</a:t>
            </a:r>
            <a:endParaRPr lang="lt-LT" dirty="0" smtClean="0">
              <a:solidFill>
                <a:schemeClr val="accent6">
                  <a:lumMod val="75000"/>
                </a:schemeClr>
              </a:solidFill>
            </a:endParaRPr>
          </a:p>
          <a:p>
            <a:pPr algn="r"/>
            <a:r>
              <a:rPr lang="en-US">
                <a:solidFill>
                  <a:schemeClr val="accent6">
                    <a:lumMod val="75000"/>
                  </a:schemeClr>
                </a:solidFill>
              </a:rPr>
              <a:t>http://</a:t>
            </a:r>
            <a:r>
              <a:rPr lang="en-US" smtClean="0">
                <a:solidFill>
                  <a:schemeClr val="accent6">
                    <a:lumMod val="75000"/>
                  </a:schemeClr>
                </a:solidFill>
              </a:rPr>
              <a:t>www.pipiras.vilnius.lm.lt</a:t>
            </a:r>
            <a:endParaRPr lang="en-US" dirty="0" smtClean="0">
              <a:solidFill>
                <a:schemeClr val="accent6">
                  <a:lumMod val="75000"/>
                </a:schemeClr>
              </a:solidFill>
            </a:endParaRPr>
          </a:p>
        </p:txBody>
      </p:sp>
    </p:spTree>
    <p:extLst>
      <p:ext uri="{BB962C8B-B14F-4D97-AF65-F5344CB8AC3E}">
        <p14:creationId xmlns:p14="http://schemas.microsoft.com/office/powerpoint/2010/main" val="17241257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smtClean="0"/>
              <a:t>Personalas</a:t>
            </a:r>
            <a:endParaRPr lang="lt-LT" dirty="0"/>
          </a:p>
        </p:txBody>
      </p:sp>
      <p:sp>
        <p:nvSpPr>
          <p:cNvPr id="2" name="Content Placeholder 1"/>
          <p:cNvSpPr>
            <a:spLocks noGrp="1"/>
          </p:cNvSpPr>
          <p:nvPr>
            <p:ph idx="1"/>
          </p:nvPr>
        </p:nvSpPr>
        <p:spPr/>
        <p:txBody>
          <a:bodyPr>
            <a:normAutofit/>
          </a:bodyPr>
          <a:lstStyle/>
          <a:p>
            <a:r>
              <a:rPr lang="lt-LT" dirty="0" smtClean="0">
                <a:solidFill>
                  <a:schemeClr val="tx2">
                    <a:lumMod val="90000"/>
                    <a:lumOff val="10000"/>
                  </a:schemeClr>
                </a:solidFill>
              </a:rPr>
              <a:t>Darželio l. e. p. direktorė Daiva Tarvydienė</a:t>
            </a:r>
          </a:p>
          <a:p>
            <a:pPr marL="0" indent="0" algn="ctr">
              <a:buNone/>
            </a:pPr>
            <a:r>
              <a:rPr lang="lt-LT" dirty="0" smtClean="0">
                <a:solidFill>
                  <a:schemeClr val="tx2">
                    <a:lumMod val="90000"/>
                    <a:lumOff val="10000"/>
                  </a:schemeClr>
                </a:solidFill>
              </a:rPr>
              <a:t>Konsultuoja:</a:t>
            </a:r>
          </a:p>
          <a:p>
            <a:pPr marL="0" indent="0" algn="ctr">
              <a:buNone/>
            </a:pPr>
            <a:r>
              <a:rPr lang="lt-LT" dirty="0" smtClean="0">
                <a:solidFill>
                  <a:schemeClr val="tx2">
                    <a:lumMod val="90000"/>
                    <a:lumOff val="10000"/>
                  </a:schemeClr>
                </a:solidFill>
              </a:rPr>
              <a:t> I 8:00 – 12:00 val.</a:t>
            </a:r>
          </a:p>
          <a:p>
            <a:pPr marL="0" indent="0" algn="ctr">
              <a:buNone/>
            </a:pPr>
            <a:r>
              <a:rPr lang="lt-LT" dirty="0" smtClean="0">
                <a:solidFill>
                  <a:schemeClr val="tx2">
                    <a:lumMod val="90000"/>
                    <a:lumOff val="10000"/>
                  </a:schemeClr>
                </a:solidFill>
              </a:rPr>
              <a:t>IV 12:00 – 16:00 val.</a:t>
            </a:r>
          </a:p>
          <a:p>
            <a:pPr marL="0" indent="0" algn="ctr">
              <a:buNone/>
            </a:pPr>
            <a:r>
              <a:rPr lang="nn-NO" dirty="0" smtClean="0">
                <a:solidFill>
                  <a:schemeClr val="tx2">
                    <a:lumMod val="90000"/>
                    <a:lumOff val="10000"/>
                  </a:schemeClr>
                </a:solidFill>
              </a:rPr>
              <a:t>Tel</a:t>
            </a:r>
            <a:r>
              <a:rPr lang="nn-NO" dirty="0">
                <a:solidFill>
                  <a:schemeClr val="tx2">
                    <a:lumMod val="90000"/>
                    <a:lumOff val="10000"/>
                  </a:schemeClr>
                </a:solidFill>
              </a:rPr>
              <a:t>. </a:t>
            </a:r>
            <a:r>
              <a:rPr lang="lt-LT" dirty="0" smtClean="0">
                <a:solidFill>
                  <a:schemeClr val="tx2">
                    <a:lumMod val="90000"/>
                    <a:lumOff val="10000"/>
                  </a:schemeClr>
                </a:solidFill>
              </a:rPr>
              <a:t>n</a:t>
            </a:r>
            <a:r>
              <a:rPr lang="nn-NO" dirty="0" smtClean="0">
                <a:solidFill>
                  <a:schemeClr val="tx2">
                    <a:lumMod val="90000"/>
                    <a:lumOff val="10000"/>
                  </a:schemeClr>
                </a:solidFill>
              </a:rPr>
              <a:t>r</a:t>
            </a:r>
            <a:r>
              <a:rPr lang="nn-NO" dirty="0">
                <a:solidFill>
                  <a:schemeClr val="tx2">
                    <a:lumMod val="90000"/>
                    <a:lumOff val="10000"/>
                  </a:schemeClr>
                </a:solidFill>
              </a:rPr>
              <a:t>. </a:t>
            </a:r>
            <a:r>
              <a:rPr lang="lt-LT" dirty="0" smtClean="0">
                <a:solidFill>
                  <a:schemeClr val="tx2">
                    <a:lumMod val="90000"/>
                    <a:lumOff val="10000"/>
                  </a:schemeClr>
                </a:solidFill>
              </a:rPr>
              <a:t>(</a:t>
            </a:r>
            <a:r>
              <a:rPr lang="nn-NO" dirty="0" smtClean="0">
                <a:solidFill>
                  <a:schemeClr val="tx2">
                    <a:lumMod val="90000"/>
                    <a:lumOff val="10000"/>
                  </a:schemeClr>
                </a:solidFill>
              </a:rPr>
              <a:t>85</a:t>
            </a:r>
            <a:r>
              <a:rPr lang="nn-NO" dirty="0">
                <a:solidFill>
                  <a:schemeClr val="tx2">
                    <a:lumMod val="90000"/>
                    <a:lumOff val="10000"/>
                  </a:schemeClr>
                </a:solidFill>
              </a:rPr>
              <a:t>) 275 </a:t>
            </a:r>
            <a:r>
              <a:rPr lang="nn-NO" dirty="0" smtClean="0">
                <a:solidFill>
                  <a:schemeClr val="tx2">
                    <a:lumMod val="90000"/>
                    <a:lumOff val="10000"/>
                  </a:schemeClr>
                </a:solidFill>
              </a:rPr>
              <a:t>32</a:t>
            </a:r>
            <a:r>
              <a:rPr lang="lt-LT" dirty="0" smtClean="0">
                <a:solidFill>
                  <a:schemeClr val="tx2">
                    <a:lumMod val="90000"/>
                    <a:lumOff val="10000"/>
                  </a:schemeClr>
                </a:solidFill>
              </a:rPr>
              <a:t> </a:t>
            </a:r>
            <a:r>
              <a:rPr lang="nn-NO" dirty="0" smtClean="0">
                <a:solidFill>
                  <a:schemeClr val="tx2">
                    <a:lumMod val="90000"/>
                    <a:lumOff val="10000"/>
                  </a:schemeClr>
                </a:solidFill>
              </a:rPr>
              <a:t>56</a:t>
            </a:r>
            <a:endParaRPr lang="lt-LT" dirty="0" smtClean="0">
              <a:solidFill>
                <a:schemeClr val="tx2">
                  <a:lumMod val="90000"/>
                  <a:lumOff val="10000"/>
                </a:schemeClr>
              </a:solidFill>
            </a:endParaRPr>
          </a:p>
          <a:p>
            <a:pPr marL="0" indent="0">
              <a:buNone/>
            </a:pPr>
            <a:endParaRPr lang="lt-LT" dirty="0">
              <a:solidFill>
                <a:schemeClr val="tx2">
                  <a:lumMod val="90000"/>
                  <a:lumOff val="10000"/>
                </a:schemeClr>
              </a:solidFill>
            </a:endParaRPr>
          </a:p>
          <a:p>
            <a:endParaRPr lang="lt-LT" dirty="0">
              <a:solidFill>
                <a:schemeClr val="tx2">
                  <a:lumMod val="90000"/>
                  <a:lumOff val="10000"/>
                </a:schemeClr>
              </a:solidFill>
            </a:endParaRPr>
          </a:p>
        </p:txBody>
      </p:sp>
    </p:spTree>
    <p:extLst>
      <p:ext uri="{BB962C8B-B14F-4D97-AF65-F5344CB8AC3E}">
        <p14:creationId xmlns:p14="http://schemas.microsoft.com/office/powerpoint/2010/main" val="3296147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smtClean="0"/>
              <a:t>Personalas</a:t>
            </a:r>
            <a:endParaRPr lang="lt-LT" dirty="0"/>
          </a:p>
        </p:txBody>
      </p:sp>
      <p:sp>
        <p:nvSpPr>
          <p:cNvPr id="2" name="Content Placeholder 1"/>
          <p:cNvSpPr>
            <a:spLocks noGrp="1"/>
          </p:cNvSpPr>
          <p:nvPr>
            <p:ph idx="1"/>
          </p:nvPr>
        </p:nvSpPr>
        <p:spPr/>
        <p:txBody>
          <a:bodyPr/>
          <a:lstStyle/>
          <a:p>
            <a:r>
              <a:rPr lang="lt-LT" dirty="0">
                <a:solidFill>
                  <a:schemeClr val="tx2">
                    <a:lumMod val="90000"/>
                    <a:lumOff val="10000"/>
                  </a:schemeClr>
                </a:solidFill>
              </a:rPr>
              <a:t>Direktorės pavaduotoja </a:t>
            </a:r>
            <a:r>
              <a:rPr lang="lt-LT" dirty="0" smtClean="0">
                <a:solidFill>
                  <a:schemeClr val="tx2">
                    <a:lumMod val="90000"/>
                    <a:lumOff val="10000"/>
                  </a:schemeClr>
                </a:solidFill>
              </a:rPr>
              <a:t>ugdymui Rima Kamendulytė</a:t>
            </a:r>
            <a:endParaRPr lang="lt-LT" dirty="0">
              <a:solidFill>
                <a:schemeClr val="tx2">
                  <a:lumMod val="90000"/>
                  <a:lumOff val="10000"/>
                </a:schemeClr>
              </a:solidFill>
            </a:endParaRPr>
          </a:p>
          <a:p>
            <a:pPr marL="0" indent="0">
              <a:buNone/>
            </a:pPr>
            <a:r>
              <a:rPr lang="lt-LT" dirty="0">
                <a:solidFill>
                  <a:schemeClr val="tx2">
                    <a:lumMod val="90000"/>
                    <a:lumOff val="10000"/>
                  </a:schemeClr>
                </a:solidFill>
              </a:rPr>
              <a:t>Tel. </a:t>
            </a:r>
            <a:r>
              <a:rPr lang="lt-LT" dirty="0" smtClean="0">
                <a:solidFill>
                  <a:schemeClr val="tx2">
                    <a:lumMod val="90000"/>
                    <a:lumOff val="10000"/>
                  </a:schemeClr>
                </a:solidFill>
              </a:rPr>
              <a:t>nr</a:t>
            </a:r>
            <a:r>
              <a:rPr lang="lt-LT" dirty="0">
                <a:solidFill>
                  <a:schemeClr val="tx2">
                    <a:lumMod val="90000"/>
                    <a:lumOff val="10000"/>
                  </a:schemeClr>
                </a:solidFill>
              </a:rPr>
              <a:t>. </a:t>
            </a:r>
            <a:r>
              <a:rPr lang="lt-LT" dirty="0" smtClean="0">
                <a:solidFill>
                  <a:schemeClr val="tx2">
                    <a:lumMod val="90000"/>
                    <a:lumOff val="10000"/>
                  </a:schemeClr>
                </a:solidFill>
              </a:rPr>
              <a:t>(</a:t>
            </a:r>
            <a:r>
              <a:rPr lang="nn-NO" dirty="0" smtClean="0"/>
              <a:t>85</a:t>
            </a:r>
            <a:r>
              <a:rPr lang="nn-NO" dirty="0"/>
              <a:t>) 275 </a:t>
            </a:r>
            <a:r>
              <a:rPr lang="nn-NO" dirty="0" smtClean="0"/>
              <a:t>13</a:t>
            </a:r>
            <a:r>
              <a:rPr lang="lt-LT" dirty="0" smtClean="0"/>
              <a:t> </a:t>
            </a:r>
            <a:r>
              <a:rPr lang="nn-NO" dirty="0" smtClean="0"/>
              <a:t>10</a:t>
            </a:r>
            <a:endParaRPr lang="lt-LT" dirty="0" smtClean="0"/>
          </a:p>
          <a:p>
            <a:pPr marL="0" indent="0">
              <a:buNone/>
            </a:pPr>
            <a:endParaRPr lang="lt-LT" dirty="0"/>
          </a:p>
          <a:p>
            <a:r>
              <a:rPr lang="lt-LT" dirty="0" smtClean="0"/>
              <a:t>Direktorės pavaduotojas ūkio reikalams </a:t>
            </a:r>
            <a:r>
              <a:rPr lang="lt-LT" dirty="0" smtClean="0">
                <a:solidFill>
                  <a:schemeClr val="tx2">
                    <a:lumMod val="90000"/>
                    <a:lumOff val="10000"/>
                  </a:schemeClr>
                </a:solidFill>
              </a:rPr>
              <a:t>Arvydas Baniulis</a:t>
            </a:r>
          </a:p>
          <a:p>
            <a:pPr marL="0" indent="0">
              <a:buNone/>
            </a:pPr>
            <a:r>
              <a:rPr lang="lt-LT" dirty="0" smtClean="0">
                <a:solidFill>
                  <a:schemeClr val="tx2">
                    <a:lumMod val="90000"/>
                    <a:lumOff val="10000"/>
                  </a:schemeClr>
                </a:solidFill>
              </a:rPr>
              <a:t>Tel</a:t>
            </a:r>
            <a:r>
              <a:rPr lang="lt-LT" dirty="0">
                <a:solidFill>
                  <a:schemeClr val="tx2">
                    <a:lumMod val="90000"/>
                    <a:lumOff val="10000"/>
                  </a:schemeClr>
                </a:solidFill>
              </a:rPr>
              <a:t>. </a:t>
            </a:r>
            <a:r>
              <a:rPr lang="lt-LT" dirty="0" smtClean="0">
                <a:solidFill>
                  <a:schemeClr val="tx2">
                    <a:lumMod val="90000"/>
                    <a:lumOff val="10000"/>
                  </a:schemeClr>
                </a:solidFill>
              </a:rPr>
              <a:t>nr</a:t>
            </a:r>
            <a:r>
              <a:rPr lang="lt-LT" dirty="0">
                <a:solidFill>
                  <a:schemeClr val="tx2">
                    <a:lumMod val="90000"/>
                    <a:lumOff val="10000"/>
                  </a:schemeClr>
                </a:solidFill>
              </a:rPr>
              <a:t>. </a:t>
            </a:r>
            <a:r>
              <a:rPr lang="lt-LT" dirty="0" smtClean="0">
                <a:solidFill>
                  <a:schemeClr val="tx2">
                    <a:lumMod val="90000"/>
                    <a:lumOff val="10000"/>
                  </a:schemeClr>
                </a:solidFill>
              </a:rPr>
              <a:t>(</a:t>
            </a:r>
            <a:r>
              <a:rPr lang="nn-NO" dirty="0" smtClean="0"/>
              <a:t>85</a:t>
            </a:r>
            <a:r>
              <a:rPr lang="nn-NO" dirty="0"/>
              <a:t>) 275 </a:t>
            </a:r>
            <a:r>
              <a:rPr lang="nn-NO" dirty="0" smtClean="0"/>
              <a:t>13</a:t>
            </a:r>
            <a:r>
              <a:rPr lang="lt-LT" dirty="0" smtClean="0"/>
              <a:t> </a:t>
            </a:r>
            <a:r>
              <a:rPr lang="nn-NO" dirty="0" smtClean="0"/>
              <a:t>10 </a:t>
            </a:r>
            <a:endParaRPr lang="lt-LT" dirty="0"/>
          </a:p>
        </p:txBody>
      </p:sp>
    </p:spTree>
    <p:extLst>
      <p:ext uri="{BB962C8B-B14F-4D97-AF65-F5344CB8AC3E}">
        <p14:creationId xmlns:p14="http://schemas.microsoft.com/office/powerpoint/2010/main" val="13180380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Mokestis už maitinimą:</a:t>
            </a:r>
            <a:endParaRPr lang="lt-LT" dirty="0"/>
          </a:p>
        </p:txBody>
      </p:sp>
      <p:sp>
        <p:nvSpPr>
          <p:cNvPr id="3" name="Content Placeholder 2"/>
          <p:cNvSpPr>
            <a:spLocks noGrp="1"/>
          </p:cNvSpPr>
          <p:nvPr>
            <p:ph idx="1"/>
          </p:nvPr>
        </p:nvSpPr>
        <p:spPr>
          <a:xfrm>
            <a:off x="827584" y="2490135"/>
            <a:ext cx="7344816" cy="3603161"/>
          </a:xfrm>
        </p:spPr>
        <p:txBody>
          <a:bodyPr>
            <a:normAutofit/>
          </a:bodyPr>
          <a:lstStyle/>
          <a:p>
            <a:r>
              <a:rPr lang="lt-LT" dirty="0" smtClean="0"/>
              <a:t>Lopšelio grupėse  2,20 Eur</a:t>
            </a:r>
          </a:p>
          <a:p>
            <a:r>
              <a:rPr lang="lt-LT" dirty="0" smtClean="0"/>
              <a:t>Darželio grupėse  2,50 Eur</a:t>
            </a:r>
          </a:p>
          <a:p>
            <a:r>
              <a:rPr lang="lt-LT" dirty="0" smtClean="0"/>
              <a:t>Visoms šeimoms 1 Eur ir 0,50 Eur (soc.remtinoms) vaiko reikmėms, darbuotojų darbo apmokėjimui, maisto gaminimo išlaidoms.</a:t>
            </a:r>
          </a:p>
          <a:p>
            <a:pPr marL="0" indent="0">
              <a:buNone/>
            </a:pPr>
            <a:endParaRPr lang="lt-LT" dirty="0" smtClean="0"/>
          </a:p>
          <a:p>
            <a:pPr marL="0" indent="0" algn="ctr">
              <a:buNone/>
            </a:pPr>
            <a:r>
              <a:rPr lang="lt-LT" sz="1600" dirty="0" smtClean="0"/>
              <a:t>(iš Vilniaus m.savivaldybės tarybos tvarkos aprašo  dėl vaikų maitinimo normų)</a:t>
            </a:r>
            <a:endParaRPr lang="lt-LT" sz="1600" dirty="0"/>
          </a:p>
        </p:txBody>
      </p:sp>
    </p:spTree>
    <p:extLst>
      <p:ext uri="{BB962C8B-B14F-4D97-AF65-F5344CB8AC3E}">
        <p14:creationId xmlns:p14="http://schemas.microsoft.com/office/powerpoint/2010/main" val="3624458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Mokestis už maitinimą</a:t>
            </a:r>
            <a:endParaRPr lang="lt-LT" dirty="0"/>
          </a:p>
        </p:txBody>
      </p:sp>
      <p:sp>
        <p:nvSpPr>
          <p:cNvPr id="3" name="Content Placeholder 2"/>
          <p:cNvSpPr>
            <a:spLocks noGrp="1"/>
          </p:cNvSpPr>
          <p:nvPr>
            <p:ph idx="1"/>
          </p:nvPr>
        </p:nvSpPr>
        <p:spPr>
          <a:xfrm>
            <a:off x="1176864" y="2420888"/>
            <a:ext cx="6798736" cy="3675169"/>
          </a:xfrm>
        </p:spPr>
        <p:txBody>
          <a:bodyPr>
            <a:normAutofit/>
          </a:bodyPr>
          <a:lstStyle/>
          <a:p>
            <a:r>
              <a:rPr lang="lt-LT" sz="2800" dirty="0" smtClean="0"/>
              <a:t>Mokamas už kiekvieną lankytą , nelankytą ir </a:t>
            </a:r>
            <a:r>
              <a:rPr lang="lt-LT" sz="2800" dirty="0" smtClean="0">
                <a:solidFill>
                  <a:schemeClr val="accent2">
                    <a:lumMod val="75000"/>
                  </a:schemeClr>
                </a:solidFill>
              </a:rPr>
              <a:t>nepateisintą </a:t>
            </a:r>
            <a:r>
              <a:rPr lang="lt-LT" sz="2800" dirty="0" smtClean="0"/>
              <a:t>dieną</a:t>
            </a:r>
          </a:p>
          <a:p>
            <a:pPr marL="0" indent="0">
              <a:buNone/>
            </a:pPr>
            <a:endParaRPr lang="lt-LT" sz="1400" dirty="0" smtClean="0"/>
          </a:p>
          <a:p>
            <a:r>
              <a:rPr lang="lt-LT" sz="2800" dirty="0" smtClean="0"/>
              <a:t>Mokestis už maitinimą skiriamas vaikų maitinimui (maisto produktams įsigyti)</a:t>
            </a:r>
          </a:p>
          <a:p>
            <a:pPr marL="0" indent="0">
              <a:buNone/>
            </a:pPr>
            <a:endParaRPr lang="lt-LT" sz="1400" dirty="0"/>
          </a:p>
          <a:p>
            <a:pPr marL="0" indent="0" algn="ctr">
              <a:buNone/>
            </a:pPr>
            <a:r>
              <a:rPr lang="lt-LT" sz="1400" dirty="0" smtClean="0"/>
              <a:t>(iš Vilniaus m.savivaldybės tarybos tvarkos aprašo  dėl vaikų maitinimo normų</a:t>
            </a:r>
            <a:r>
              <a:rPr lang="lt-LT" sz="1400" dirty="0"/>
              <a:t>)</a:t>
            </a:r>
            <a:endParaRPr lang="lt-LT" sz="1400" dirty="0" smtClean="0"/>
          </a:p>
        </p:txBody>
      </p:sp>
    </p:spTree>
    <p:extLst>
      <p:ext uri="{BB962C8B-B14F-4D97-AF65-F5344CB8AC3E}">
        <p14:creationId xmlns:p14="http://schemas.microsoft.com/office/powerpoint/2010/main" val="29549401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t>Mokestis vaiko ugdymo reikmėms</a:t>
            </a:r>
            <a:endParaRPr lang="lt-LT" dirty="0"/>
          </a:p>
        </p:txBody>
      </p:sp>
      <p:sp>
        <p:nvSpPr>
          <p:cNvPr id="3" name="Content Placeholder 2"/>
          <p:cNvSpPr>
            <a:spLocks noGrp="1"/>
          </p:cNvSpPr>
          <p:nvPr>
            <p:ph idx="1"/>
          </p:nvPr>
        </p:nvSpPr>
        <p:spPr>
          <a:xfrm>
            <a:off x="683568" y="2490135"/>
            <a:ext cx="7776864" cy="3531153"/>
          </a:xfrm>
        </p:spPr>
        <p:txBody>
          <a:bodyPr>
            <a:normAutofit fontScale="92500" lnSpcReduction="20000"/>
          </a:bodyPr>
          <a:lstStyle/>
          <a:p>
            <a:r>
              <a:rPr lang="lt-LT" sz="2600" dirty="0" smtClean="0"/>
              <a:t>Mokamas už kiekvieną mėnesio dieną (išskyrus šeštadienį, sekmadienį ir švenčių dienas)</a:t>
            </a:r>
          </a:p>
          <a:p>
            <a:pPr marL="0" indent="0">
              <a:buNone/>
            </a:pPr>
            <a:endParaRPr lang="lt-LT" sz="1100" dirty="0" smtClean="0"/>
          </a:p>
          <a:p>
            <a:r>
              <a:rPr lang="lt-LT" sz="2600" dirty="0" smtClean="0"/>
              <a:t>Mokestis skiriamas: priemonėms, medžiagoms patalpų funkcionavimui užtikrinti, renginiams, inventoriui įsigyti, darbuotojų darbo apmokėjimui.</a:t>
            </a:r>
          </a:p>
          <a:p>
            <a:pPr marL="0" indent="0">
              <a:buNone/>
            </a:pPr>
            <a:endParaRPr lang="en-US" sz="1200" dirty="0" smtClean="0"/>
          </a:p>
          <a:p>
            <a:r>
              <a:rPr lang="en-US" sz="2600" b="1" dirty="0" smtClean="0">
                <a:solidFill>
                  <a:schemeClr val="accent2">
                    <a:lumMod val="75000"/>
                  </a:schemeClr>
                </a:solidFill>
              </a:rPr>
              <a:t>Mokestis mokamas u</a:t>
            </a:r>
            <a:r>
              <a:rPr lang="lt-LT" sz="2600" b="1" dirty="0" smtClean="0">
                <a:solidFill>
                  <a:schemeClr val="accent2">
                    <a:lumMod val="75000"/>
                  </a:schemeClr>
                </a:solidFill>
              </a:rPr>
              <a:t>ž praėjusį mėnesį iki einamojo mėnesio 25 dienos</a:t>
            </a:r>
            <a:r>
              <a:rPr lang="en-US" sz="2600" b="1" dirty="0" smtClean="0">
                <a:solidFill>
                  <a:schemeClr val="accent2">
                    <a:lumMod val="75000"/>
                  </a:schemeClr>
                </a:solidFill>
              </a:rPr>
              <a:t>!</a:t>
            </a:r>
            <a:endParaRPr lang="lt-LT" sz="2600" b="1" dirty="0" smtClean="0">
              <a:solidFill>
                <a:schemeClr val="accent2">
                  <a:lumMod val="75000"/>
                </a:schemeClr>
              </a:solidFill>
            </a:endParaRPr>
          </a:p>
          <a:p>
            <a:pPr marL="0" indent="0">
              <a:buNone/>
            </a:pPr>
            <a:endParaRPr lang="lt-LT" sz="1200" dirty="0" smtClean="0"/>
          </a:p>
          <a:p>
            <a:pPr marL="0" indent="0" algn="ctr">
              <a:buNone/>
            </a:pPr>
            <a:r>
              <a:rPr lang="lt-LT" sz="1600" dirty="0" smtClean="0"/>
              <a:t>(iš Vilniaus m.savivaldybės tarybos tvarkos aprašo  dėl vaikų maitinimo normų)</a:t>
            </a:r>
            <a:endParaRPr lang="lt-LT" sz="1600" dirty="0"/>
          </a:p>
        </p:txBody>
      </p:sp>
    </p:spTree>
    <p:extLst>
      <p:ext uri="{BB962C8B-B14F-4D97-AF65-F5344CB8AC3E}">
        <p14:creationId xmlns:p14="http://schemas.microsoft.com/office/powerpoint/2010/main" val="2678017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t>Mokesčio lengvatos taikomos 50</a:t>
            </a:r>
            <a:r>
              <a:rPr lang="en-US" dirty="0" smtClean="0"/>
              <a:t>%</a:t>
            </a:r>
            <a:r>
              <a:rPr lang="lt-LT" dirty="0" smtClean="0"/>
              <a:t>:</a:t>
            </a:r>
            <a:endParaRPr lang="lt-LT" dirty="0"/>
          </a:p>
        </p:txBody>
      </p:sp>
      <p:sp>
        <p:nvSpPr>
          <p:cNvPr id="3" name="Content Placeholder 2"/>
          <p:cNvSpPr>
            <a:spLocks noGrp="1"/>
          </p:cNvSpPr>
          <p:nvPr>
            <p:ph idx="1"/>
          </p:nvPr>
        </p:nvSpPr>
        <p:spPr>
          <a:xfrm>
            <a:off x="755576" y="2490135"/>
            <a:ext cx="7632848" cy="3531153"/>
          </a:xfrm>
        </p:spPr>
        <p:txBody>
          <a:bodyPr>
            <a:normAutofit fontScale="92500" lnSpcReduction="20000"/>
          </a:bodyPr>
          <a:lstStyle/>
          <a:p>
            <a:r>
              <a:rPr lang="lt-LT" dirty="0" smtClean="0"/>
              <a:t>Vaikas turi tik vieną iš tėvų</a:t>
            </a:r>
          </a:p>
          <a:p>
            <a:r>
              <a:rPr lang="lt-LT" dirty="0" smtClean="0"/>
              <a:t>Šeimoje trys ir daugiau vaikų iki 18 metų</a:t>
            </a:r>
          </a:p>
          <a:p>
            <a:r>
              <a:rPr lang="lt-LT" dirty="0" smtClean="0"/>
              <a:t>Vienas iš tėvų mokosi pagal bendrojo ugdymo programą, iki jam sueis 24 m.</a:t>
            </a:r>
          </a:p>
          <a:p>
            <a:r>
              <a:rPr lang="lt-LT" dirty="0" smtClean="0"/>
              <a:t>Vaikui nustatyti dideli ar labai dideli spec. ugdymo poreikiai</a:t>
            </a:r>
          </a:p>
          <a:p>
            <a:r>
              <a:rPr lang="lt-LT" dirty="0" smtClean="0"/>
              <a:t>Vaikas serga onkologine liga, diabetu astma, epilepsija ir sunkios formos alergija alergija</a:t>
            </a:r>
          </a:p>
          <a:p>
            <a:r>
              <a:rPr lang="lt-LT" dirty="0" smtClean="0"/>
              <a:t>Vaiko </a:t>
            </a:r>
            <a:r>
              <a:rPr lang="lt-LT" dirty="0" err="1" smtClean="0"/>
              <a:t>abiems</a:t>
            </a:r>
            <a:r>
              <a:rPr lang="lt-LT" dirty="0" smtClean="0"/>
              <a:t> tėvams nustatytas 40 proc.darbingumo lygis</a:t>
            </a:r>
          </a:p>
          <a:p>
            <a:pPr marL="0" indent="0">
              <a:buNone/>
            </a:pPr>
            <a:endParaRPr lang="lt-LT" sz="1100" dirty="0" smtClean="0"/>
          </a:p>
          <a:p>
            <a:pPr marL="0" indent="0" algn="ctr">
              <a:buNone/>
            </a:pPr>
            <a:r>
              <a:rPr lang="lt-LT" sz="1600" dirty="0" smtClean="0"/>
              <a:t>(iš Vilniaus m.savivaldybės tarybos tvarkos aprašo  dėl vaikų maitinimo normų)</a:t>
            </a:r>
            <a:endParaRPr lang="lt-LT" dirty="0" smtClean="0"/>
          </a:p>
        </p:txBody>
      </p:sp>
    </p:spTree>
    <p:extLst>
      <p:ext uri="{BB962C8B-B14F-4D97-AF65-F5344CB8AC3E}">
        <p14:creationId xmlns:p14="http://schemas.microsoft.com/office/powerpoint/2010/main" val="651918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t-LT" dirty="0" smtClean="0"/>
              <a:t>Mokestis už maitinimą nemokamas, jeigu:</a:t>
            </a:r>
            <a:endParaRPr lang="lt-LT" dirty="0"/>
          </a:p>
        </p:txBody>
      </p:sp>
      <p:sp>
        <p:nvSpPr>
          <p:cNvPr id="3" name="Content Placeholder 2"/>
          <p:cNvSpPr>
            <a:spLocks noGrp="1"/>
          </p:cNvSpPr>
          <p:nvPr>
            <p:ph idx="1"/>
          </p:nvPr>
        </p:nvSpPr>
        <p:spPr>
          <a:xfrm>
            <a:off x="755576" y="2420888"/>
            <a:ext cx="7920880" cy="4032448"/>
          </a:xfrm>
        </p:spPr>
        <p:txBody>
          <a:bodyPr>
            <a:normAutofit fontScale="85000" lnSpcReduction="20000"/>
          </a:bodyPr>
          <a:lstStyle/>
          <a:p>
            <a:r>
              <a:rPr lang="lt-LT" sz="2800" dirty="0" smtClean="0"/>
              <a:t>Šeima gauna socialinę pašalpą; Jei vaikas nelanko dėl:</a:t>
            </a:r>
          </a:p>
          <a:p>
            <a:r>
              <a:rPr lang="lt-LT" sz="2800" dirty="0" smtClean="0"/>
              <a:t>Tėvams suteikiamos papildomos poilsio dienos (LR darbo kodekso 138 str. - </a:t>
            </a:r>
            <a:r>
              <a:rPr lang="lt-LT" sz="2800" dirty="0" err="1" smtClean="0"/>
              <a:t>mamadienis</a:t>
            </a:r>
            <a:r>
              <a:rPr lang="lt-LT" sz="2800" dirty="0" smtClean="0"/>
              <a:t>) (pateikti dokumentą)</a:t>
            </a:r>
            <a:endParaRPr lang="lt-LT" sz="2800" dirty="0" smtClean="0"/>
          </a:p>
          <a:p>
            <a:r>
              <a:rPr lang="lt-LT" sz="2800" dirty="0" smtClean="0"/>
              <a:t>Pateikta tėvelių pateisinimo pažyma dėl ligos (3 ir daugiau ne, 3 ir mažiau – maitinimas taip)</a:t>
            </a:r>
          </a:p>
          <a:p>
            <a:r>
              <a:rPr lang="lt-LT" sz="2800" dirty="0" smtClean="0"/>
              <a:t>Tėvai atostogauja (pateikus pažymą), per mokinių atostogos</a:t>
            </a:r>
          </a:p>
          <a:p>
            <a:r>
              <a:rPr lang="lt-LT" sz="2800" dirty="0" smtClean="0"/>
              <a:t>Kintantis tėvų darbo grafikas (pateikus pažymą iš darbovietės)</a:t>
            </a:r>
          </a:p>
          <a:p>
            <a:r>
              <a:rPr lang="lt-LT" sz="2800" b="1" dirty="0" smtClean="0">
                <a:solidFill>
                  <a:schemeClr val="accent2">
                    <a:lumMod val="75000"/>
                  </a:schemeClr>
                </a:solidFill>
              </a:rPr>
              <a:t>Lengvata taikoma pateikus prašymą</a:t>
            </a:r>
            <a:r>
              <a:rPr lang="lt-LT" sz="2800" dirty="0" smtClean="0">
                <a:solidFill>
                  <a:schemeClr val="accent2">
                    <a:lumMod val="75000"/>
                  </a:schemeClr>
                </a:solidFill>
              </a:rPr>
              <a:t> </a:t>
            </a:r>
            <a:r>
              <a:rPr lang="lt-LT" sz="2800" b="1" dirty="0" smtClean="0">
                <a:solidFill>
                  <a:schemeClr val="accent2">
                    <a:lumMod val="75000"/>
                  </a:schemeClr>
                </a:solidFill>
              </a:rPr>
              <a:t>nuo kito mėn. 1 dienos</a:t>
            </a:r>
            <a:endParaRPr lang="lt-LT" sz="900" dirty="0" smtClean="0"/>
          </a:p>
          <a:p>
            <a:pPr marL="0" indent="0" algn="ctr">
              <a:buNone/>
            </a:pPr>
            <a:r>
              <a:rPr lang="lt-LT" sz="1700" dirty="0" smtClean="0"/>
              <a:t>(</a:t>
            </a:r>
            <a:r>
              <a:rPr lang="lt-LT" sz="1700" dirty="0"/>
              <a:t>iš Vilniaus m.savivaldybės tarybos tvarkos aprašo  dėl vaikų maitinimo </a:t>
            </a:r>
            <a:r>
              <a:rPr lang="lt-LT" sz="1700" dirty="0" smtClean="0"/>
              <a:t>normų)</a:t>
            </a:r>
            <a:endParaRPr lang="lt-LT" sz="1700" b="1" dirty="0">
              <a:solidFill>
                <a:schemeClr val="accent2">
                  <a:lumMod val="75000"/>
                </a:schemeClr>
              </a:solidFill>
            </a:endParaRPr>
          </a:p>
        </p:txBody>
      </p:sp>
    </p:spTree>
    <p:extLst>
      <p:ext uri="{BB962C8B-B14F-4D97-AF65-F5344CB8AC3E}">
        <p14:creationId xmlns:p14="http://schemas.microsoft.com/office/powerpoint/2010/main" val="1590233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lt-LT" dirty="0"/>
              <a:t>Darželio vidaus taisyklės</a:t>
            </a:r>
          </a:p>
        </p:txBody>
      </p:sp>
      <p:sp>
        <p:nvSpPr>
          <p:cNvPr id="2" name="Content Placeholder 1"/>
          <p:cNvSpPr>
            <a:spLocks noGrp="1"/>
          </p:cNvSpPr>
          <p:nvPr>
            <p:ph idx="1"/>
          </p:nvPr>
        </p:nvSpPr>
        <p:spPr>
          <a:xfrm>
            <a:off x="543785" y="2420888"/>
            <a:ext cx="8064896" cy="3888432"/>
          </a:xfrm>
        </p:spPr>
        <p:txBody>
          <a:bodyPr>
            <a:normAutofit/>
          </a:bodyPr>
          <a:lstStyle/>
          <a:p>
            <a:r>
              <a:rPr lang="lt-LT" dirty="0" smtClean="0"/>
              <a:t>Į darželį renkamės</a:t>
            </a:r>
            <a:r>
              <a:rPr lang="lt-LT" b="1" dirty="0" smtClean="0">
                <a:solidFill>
                  <a:schemeClr val="accent2">
                    <a:lumMod val="75000"/>
                  </a:schemeClr>
                </a:solidFill>
              </a:rPr>
              <a:t> iki 9.30 val. </a:t>
            </a:r>
            <a:r>
              <a:rPr lang="lt-LT" dirty="0" smtClean="0"/>
              <a:t>Vėluojant arba neatvykstant, </a:t>
            </a:r>
            <a:r>
              <a:rPr lang="lt-LT" b="1" dirty="0" smtClean="0"/>
              <a:t>būtina pranešti </a:t>
            </a:r>
            <a:r>
              <a:rPr lang="lt-LT" dirty="0" smtClean="0"/>
              <a:t>grupės ar darželio telefono nr., ar paskambinti mokytojoms.</a:t>
            </a:r>
          </a:p>
          <a:p>
            <a:r>
              <a:rPr lang="lt-LT" dirty="0"/>
              <a:t>Vaikui sunegalavus ugdymo proceso metu informuojami jo tėvai (globėjai, rūpintojai), o esant būtinumui nedelsiant kviečiama greitoji medicinos pagalba. </a:t>
            </a:r>
            <a:r>
              <a:rPr lang="lt-LT" dirty="0" smtClean="0"/>
              <a:t>Vaikučiai priimami sveiki</a:t>
            </a:r>
            <a:r>
              <a:rPr lang="en-US" dirty="0" smtClean="0"/>
              <a:t>!</a:t>
            </a:r>
            <a:endParaRPr lang="lt-LT" dirty="0" smtClean="0"/>
          </a:p>
          <a:p>
            <a:r>
              <a:rPr lang="lt-LT" dirty="0" smtClean="0"/>
              <a:t>Į darželį vaikus palydi tėvai, teisėti globėjai ar prašyme nurodyti suaugę asmenys.</a:t>
            </a:r>
            <a:r>
              <a:rPr lang="lt-LT" b="1" dirty="0" smtClean="0">
                <a:solidFill>
                  <a:schemeClr val="accent2">
                    <a:lumMod val="75000"/>
                  </a:schemeClr>
                </a:solidFill>
              </a:rPr>
              <a:t> Nepilnamečiai atvesti ir pasiimti vaikų negali</a:t>
            </a:r>
            <a:r>
              <a:rPr lang="ru-RU" b="1" dirty="0" smtClean="0">
                <a:solidFill>
                  <a:schemeClr val="accent2">
                    <a:lumMod val="75000"/>
                  </a:schemeClr>
                </a:solidFill>
              </a:rPr>
              <a:t>!</a:t>
            </a:r>
            <a:endParaRPr lang="lt-LT" dirty="0" smtClean="0"/>
          </a:p>
        </p:txBody>
      </p:sp>
    </p:spTree>
    <p:extLst>
      <p:ext uri="{BB962C8B-B14F-4D97-AF65-F5344CB8AC3E}">
        <p14:creationId xmlns:p14="http://schemas.microsoft.com/office/powerpoint/2010/main" val="29174218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amtinė">
  <a:themeElements>
    <a:clrScheme name="Gamtinė">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Gamtinė">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Gamtinė">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796</TotalTime>
  <Words>1136</Words>
  <Application>Microsoft Office PowerPoint</Application>
  <PresentationFormat>Demonstracija ekrane (4:3)</PresentationFormat>
  <Paragraphs>109</Paragraphs>
  <Slides>18</Slides>
  <Notes>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18</vt:i4>
      </vt:variant>
    </vt:vector>
  </HeadingPairs>
  <TitlesOfParts>
    <vt:vector size="22" baseType="lpstr">
      <vt:lpstr>Arial</vt:lpstr>
      <vt:lpstr>Garamond</vt:lpstr>
      <vt:lpstr>Wingdings</vt:lpstr>
      <vt:lpstr>Gamtinė</vt:lpstr>
      <vt:lpstr>TĖVŲ SUSIRINKIMAS</vt:lpstr>
      <vt:lpstr>Personalas</vt:lpstr>
      <vt:lpstr>Personalas</vt:lpstr>
      <vt:lpstr>Mokestis už maitinimą:</vt:lpstr>
      <vt:lpstr>Mokestis už maitinimą</vt:lpstr>
      <vt:lpstr>Mokestis vaiko ugdymo reikmėms</vt:lpstr>
      <vt:lpstr>Mokesčio lengvatos taikomos 50%:</vt:lpstr>
      <vt:lpstr>Mokestis už maitinimą nemokamas, jeigu:</vt:lpstr>
      <vt:lpstr>Darželio vidaus taisyklės</vt:lpstr>
      <vt:lpstr>Ugdymo įgyvendinimo priemonės</vt:lpstr>
      <vt:lpstr>Bendradarbiavimas su šeima</vt:lpstr>
      <vt:lpstr>Darželio vidaus tvarka</vt:lpstr>
      <vt:lpstr>Adaptacija</vt:lpstr>
      <vt:lpstr>Palaipsniui pradėkite iš anksto ruošti savo vaiką darželiui:</vt:lpstr>
      <vt:lpstr>Palaipsniui pradėkite iš anksto ruošti savo vaiką darželiui:</vt:lpstr>
      <vt:lpstr>Atvykimas į darželį pagal suderintą grafiką</vt:lpstr>
      <vt:lpstr>PASITIKĖKITE MUMIS !!!</vt:lpstr>
      <vt:lpstr>Kontaktai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Dalia</dc:creator>
  <cp:lastModifiedBy>Windows User</cp:lastModifiedBy>
  <cp:revision>67</cp:revision>
  <dcterms:created xsi:type="dcterms:W3CDTF">2017-08-10T03:50:51Z</dcterms:created>
  <dcterms:modified xsi:type="dcterms:W3CDTF">2020-08-12T10:45:22Z</dcterms:modified>
</cp:coreProperties>
</file>