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9" r:id="rId3"/>
    <p:sldId id="270" r:id="rId4"/>
    <p:sldId id="259" r:id="rId5"/>
    <p:sldId id="261" r:id="rId6"/>
    <p:sldId id="263" r:id="rId7"/>
    <p:sldId id="264" r:id="rId8"/>
    <p:sldId id="262" r:id="rId9"/>
    <p:sldId id="265" r:id="rId10"/>
    <p:sldId id="266" r:id="rId11"/>
    <p:sldId id="272" r:id="rId12"/>
    <p:sldId id="267" r:id="rId13"/>
    <p:sldId id="271" r:id="rId14"/>
    <p:sldId id="273" r:id="rId15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4D20-D4A3-4789-9168-2C8A9E802358}" type="datetimeFigureOut">
              <a:rPr lang="lt-LT" smtClean="0"/>
              <a:t>2018.07.30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183-3D7D-438B-9C50-B1BB828BDFD8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4D20-D4A3-4789-9168-2C8A9E802358}" type="datetimeFigureOut">
              <a:rPr lang="lt-LT" smtClean="0"/>
              <a:t>2018.07.30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183-3D7D-438B-9C50-B1BB828BDFD8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4D20-D4A3-4789-9168-2C8A9E802358}" type="datetimeFigureOut">
              <a:rPr lang="lt-LT" smtClean="0"/>
              <a:t>2018.07.30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183-3D7D-438B-9C50-B1BB828BDFD8}" type="slidenum">
              <a:rPr lang="lt-LT" smtClean="0"/>
              <a:t>‹#›</a:t>
            </a:fld>
            <a:endParaRPr lang="lt-L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4D20-D4A3-4789-9168-2C8A9E802358}" type="datetimeFigureOut">
              <a:rPr lang="lt-LT" smtClean="0"/>
              <a:t>2018.07.30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183-3D7D-438B-9C50-B1BB828BDFD8}" type="slidenum">
              <a:rPr lang="lt-LT" smtClean="0"/>
              <a:t>‹#›</a:t>
            </a:fld>
            <a:endParaRPr lang="lt-L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4D20-D4A3-4789-9168-2C8A9E802358}" type="datetimeFigureOut">
              <a:rPr lang="lt-LT" smtClean="0"/>
              <a:t>2018.07.30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183-3D7D-438B-9C50-B1BB828BDFD8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4D20-D4A3-4789-9168-2C8A9E802358}" type="datetimeFigureOut">
              <a:rPr lang="lt-LT" smtClean="0"/>
              <a:t>2018.07.30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183-3D7D-438B-9C50-B1BB828BDFD8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4D20-D4A3-4789-9168-2C8A9E802358}" type="datetimeFigureOut">
              <a:rPr lang="lt-LT" smtClean="0"/>
              <a:t>2018.07.30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183-3D7D-438B-9C50-B1BB828BDFD8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4D20-D4A3-4789-9168-2C8A9E802358}" type="datetimeFigureOut">
              <a:rPr lang="lt-LT" smtClean="0"/>
              <a:t>2018.07.30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183-3D7D-438B-9C50-B1BB828BDFD8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4D20-D4A3-4789-9168-2C8A9E802358}" type="datetimeFigureOut">
              <a:rPr lang="lt-LT" smtClean="0"/>
              <a:t>2018.07.30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183-3D7D-438B-9C50-B1BB828BDFD8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4D20-D4A3-4789-9168-2C8A9E802358}" type="datetimeFigureOut">
              <a:rPr lang="lt-LT" smtClean="0"/>
              <a:t>2018.07.30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183-3D7D-438B-9C50-B1BB828BDFD8}" type="slidenum">
              <a:rPr lang="lt-LT" smtClean="0"/>
              <a:t>‹#›</a:t>
            </a:fld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4D20-D4A3-4789-9168-2C8A9E802358}" type="datetimeFigureOut">
              <a:rPr lang="lt-LT" smtClean="0"/>
              <a:t>2018.07.30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A2183-3D7D-438B-9C50-B1BB828BDFD8}" type="slidenum">
              <a:rPr lang="lt-LT" smtClean="0"/>
              <a:t>‹#›</a:t>
            </a:fld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2214D20-D4A3-4789-9168-2C8A9E802358}" type="datetimeFigureOut">
              <a:rPr lang="lt-LT" smtClean="0"/>
              <a:t>2018.07.30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92A2183-3D7D-438B-9C50-B1BB828BDFD8}" type="slidenum">
              <a:rPr lang="lt-LT" smtClean="0"/>
              <a:t>‹#›</a:t>
            </a:fld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piras.vilnius.lm.lt/" TargetMode="External"/><Relationship Id="rId2" Type="http://schemas.openxmlformats.org/officeDocument/2006/relationships/hyperlink" Target="mailto:rastine@pipiras.vilnius.lm.l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904986"/>
            <a:ext cx="7772400" cy="1470025"/>
          </a:xfrm>
        </p:spPr>
        <p:txBody>
          <a:bodyPr/>
          <a:lstStyle/>
          <a:p>
            <a:r>
              <a:rPr lang="lt-LT" dirty="0" smtClean="0"/>
              <a:t>TĖVŲ SUSIRINKIMAS</a:t>
            </a:r>
            <a:endParaRPr lang="lt-LT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547664" y="4005064"/>
            <a:ext cx="6400800" cy="1473200"/>
          </a:xfrm>
        </p:spPr>
        <p:txBody>
          <a:bodyPr>
            <a:normAutofit/>
          </a:bodyPr>
          <a:lstStyle/>
          <a:p>
            <a:endParaRPr lang="lt-LT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60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Į darželį priimami vaikai, pateikę sveikatos pažymėjimą (forma Nr.027-1/a), paskiepyti.</a:t>
            </a:r>
          </a:p>
          <a:p>
            <a:r>
              <a:rPr lang="lt-LT" dirty="0" smtClean="0"/>
              <a:t>Draudžiama priimti sergančius, su nosies išskyromis, kosinčius, viduriuojančius, vemiančius ar kt.ligų požymių turinčius vaikus.</a:t>
            </a:r>
          </a:p>
          <a:p>
            <a:r>
              <a:rPr lang="lt-LT" dirty="0" smtClean="0"/>
              <a:t>Po ligos vaikas priimamas tik pateikus gydytojo pažymą (F094/a)</a:t>
            </a:r>
          </a:p>
          <a:p>
            <a:pPr marL="0" indent="0" algn="r">
              <a:buNone/>
            </a:pPr>
            <a:r>
              <a:rPr lang="lt-LT" sz="1600" dirty="0"/>
              <a:t>(iš Vilniaus m.savivaldybės tarybos tvarkos aprašo  dėl vaikų maitinimo normų, </a:t>
            </a:r>
            <a:r>
              <a:rPr lang="lt-LT" sz="1600" dirty="0" smtClean="0"/>
              <a:t>Nr.1-2070)</a:t>
            </a:r>
          </a:p>
          <a:p>
            <a:endParaRPr lang="lt-L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Darželio vidaus taisyklės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8770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Į darželį renkamės</a:t>
            </a:r>
            <a:r>
              <a:rPr lang="lt-LT" b="1" dirty="0" smtClean="0">
                <a:solidFill>
                  <a:schemeClr val="accent2">
                    <a:lumMod val="75000"/>
                  </a:schemeClr>
                </a:solidFill>
              </a:rPr>
              <a:t> iki 9.30 val. </a:t>
            </a:r>
            <a:r>
              <a:rPr lang="lt-LT" b="1" u="sng" dirty="0" smtClean="0">
                <a:solidFill>
                  <a:schemeClr val="accent2">
                    <a:lumMod val="75000"/>
                  </a:schemeClr>
                </a:solidFill>
              </a:rPr>
              <a:t>Vėluojant arba neatvykstant, būtina pranešti </a:t>
            </a:r>
            <a:r>
              <a:rPr lang="lt-LT" dirty="0" smtClean="0"/>
              <a:t>grupės ar darželio telefono Nr. </a:t>
            </a:r>
            <a:r>
              <a:rPr lang="lt-LT" dirty="0"/>
              <a:t>a</a:t>
            </a:r>
            <a:r>
              <a:rPr lang="lt-LT" dirty="0" smtClean="0"/>
              <a:t>rba paskambinti  auklėtojoms.</a:t>
            </a:r>
          </a:p>
          <a:p>
            <a:r>
              <a:rPr lang="lt-LT" dirty="0" smtClean="0"/>
              <a:t>Į darželį vaikus palydi tėvai, teisėti globėjai ar prašyme nurodyti suaugę asmenys.</a:t>
            </a:r>
            <a:r>
              <a:rPr lang="lt-LT" b="1" dirty="0" smtClean="0">
                <a:solidFill>
                  <a:schemeClr val="accent2">
                    <a:lumMod val="75000"/>
                  </a:schemeClr>
                </a:solidFill>
              </a:rPr>
              <a:t> Nepilnamečiai atvesti ir pasiimti vaikų negali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!</a:t>
            </a:r>
          </a:p>
          <a:p>
            <a:r>
              <a:rPr lang="lt-LT" dirty="0" smtClean="0"/>
              <a:t>Be pateisinamos priežasties, į darželį galima neatvykti 3 dienas, </a:t>
            </a:r>
            <a:r>
              <a:rPr lang="lt-LT" b="1" dirty="0" smtClean="0">
                <a:solidFill>
                  <a:schemeClr val="accent2">
                    <a:lumMod val="75000"/>
                  </a:schemeClr>
                </a:solidFill>
              </a:rPr>
              <a:t>vėliau būtina pristatyti gydytojo pažymą.</a:t>
            </a:r>
          </a:p>
          <a:p>
            <a:endParaRPr lang="lt-L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Darželio vidaus taisyklės</a:t>
            </a:r>
          </a:p>
        </p:txBody>
      </p:sp>
    </p:spTree>
    <p:extLst>
      <p:ext uri="{BB962C8B-B14F-4D97-AF65-F5344CB8AC3E}">
        <p14:creationId xmlns:p14="http://schemas.microsoft.com/office/powerpoint/2010/main" val="291742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/>
          </a:bodyPr>
          <a:lstStyle/>
          <a:p>
            <a:r>
              <a:rPr lang="lt-LT" dirty="0" smtClean="0"/>
              <a:t>Ikimokyklinio ugdymo programa „Pipiras“, pedagogo pasirinktos mokymo priemonės.</a:t>
            </a:r>
          </a:p>
          <a:p>
            <a:r>
              <a:rPr lang="lt-LT" dirty="0" smtClean="0"/>
              <a:t>Priešmokyklinio ugdymo </a:t>
            </a:r>
            <a:r>
              <a:rPr lang="lt-LT" dirty="0" smtClean="0"/>
              <a:t>programa ir kitos pedagogo pasirinktos mokymo priemonės.</a:t>
            </a:r>
            <a:endParaRPr lang="lt-LT" dirty="0" smtClean="0"/>
          </a:p>
          <a:p>
            <a:r>
              <a:rPr lang="lt-LT" dirty="0" smtClean="0"/>
              <a:t>Projektai, festivaliai, konkursai, parodos, akcijos, iniciatyvos ir kt.</a:t>
            </a:r>
          </a:p>
          <a:p>
            <a:r>
              <a:rPr lang="lt-LT" dirty="0" smtClean="0"/>
              <a:t>Papildoma </a:t>
            </a:r>
            <a:r>
              <a:rPr lang="lt-LT" dirty="0" smtClean="0"/>
              <a:t>veikla: spektakliai</a:t>
            </a:r>
            <a:r>
              <a:rPr lang="lt-LT" dirty="0" smtClean="0"/>
              <a:t>, ekskursijos, edukaciniai užsiėmimai, </a:t>
            </a:r>
            <a:r>
              <a:rPr lang="lt-LT" dirty="0" smtClean="0"/>
              <a:t>būreliai : karate, šokiai, anglų, šachmatai, </a:t>
            </a:r>
            <a:r>
              <a:rPr lang="lt-LT" dirty="0" err="1" smtClean="0"/>
              <a:t>robotika</a:t>
            </a:r>
            <a:r>
              <a:rPr lang="lt-LT" dirty="0" smtClean="0"/>
              <a:t>.</a:t>
            </a:r>
            <a:endParaRPr lang="lt-L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Ugdymo įgyvendinimo priemonės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8920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Šeimos – darželio – mokyklos sąveika susirinkimų </a:t>
            </a:r>
            <a:r>
              <a:rPr lang="lt-LT" dirty="0" smtClean="0"/>
              <a:t>metu (susirinkimai grupėse, visuotiniai susirinkimai, pranešimai, anketos);</a:t>
            </a:r>
          </a:p>
          <a:p>
            <a:r>
              <a:rPr lang="lt-LT" dirty="0"/>
              <a:t>Šeimų dalyvavimas įstaigos šventiniuose renginiuose, akcijose, parodose, </a:t>
            </a:r>
            <a:r>
              <a:rPr lang="lt-LT" dirty="0" smtClean="0"/>
              <a:t>projektuose, išvykose;</a:t>
            </a:r>
          </a:p>
          <a:p>
            <a:r>
              <a:rPr lang="lt-LT" dirty="0"/>
              <a:t>Socialinė, logopedinė, psichologinė </a:t>
            </a:r>
            <a:r>
              <a:rPr lang="lt-LT" dirty="0" smtClean="0"/>
              <a:t>pagalba</a:t>
            </a:r>
            <a:r>
              <a:rPr lang="lt-LT" dirty="0"/>
              <a:t> </a:t>
            </a:r>
            <a:r>
              <a:rPr lang="lt-LT" dirty="0" smtClean="0"/>
              <a:t>tėvams;</a:t>
            </a:r>
          </a:p>
          <a:p>
            <a:r>
              <a:rPr lang="lt-LT" dirty="0"/>
              <a:t>Tėvų įtraukimas </a:t>
            </a:r>
            <a:r>
              <a:rPr lang="lt-LT" dirty="0" smtClean="0"/>
              <a:t>į kasdieninę grupės veiklą.</a:t>
            </a:r>
            <a:endParaRPr lang="en-US" dirty="0" smtClean="0"/>
          </a:p>
          <a:p>
            <a:r>
              <a:rPr lang="en-US" dirty="0" err="1" smtClean="0"/>
              <a:t>Kasdieniniai</a:t>
            </a:r>
            <a:r>
              <a:rPr lang="en-US" dirty="0" smtClean="0"/>
              <a:t> </a:t>
            </a:r>
            <a:r>
              <a:rPr lang="en-US" dirty="0" err="1" smtClean="0"/>
              <a:t>pokalbiai</a:t>
            </a:r>
            <a:r>
              <a:rPr lang="en-US" dirty="0" smtClean="0"/>
              <a:t>.</a:t>
            </a:r>
            <a:endParaRPr lang="lt-L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Bendradarbiavimas su šeima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440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lt-LT" dirty="0">
                <a:solidFill>
                  <a:schemeClr val="accent6">
                    <a:lumMod val="75000"/>
                  </a:schemeClr>
                </a:solidFill>
              </a:rPr>
              <a:t>Vilniaus lopšelis-darželis „Pipiras“</a:t>
            </a:r>
          </a:p>
          <a:p>
            <a:pPr algn="r"/>
            <a:r>
              <a:rPr lang="lt-LT" dirty="0">
                <a:solidFill>
                  <a:schemeClr val="accent6">
                    <a:lumMod val="75000"/>
                  </a:schemeClr>
                </a:solidFill>
              </a:rPr>
              <a:t>Krokuvos g.6a, LT – </a:t>
            </a:r>
            <a:r>
              <a:rPr lang="lt-LT" dirty="0" smtClean="0">
                <a:solidFill>
                  <a:schemeClr val="accent6">
                    <a:lumMod val="75000"/>
                  </a:schemeClr>
                </a:solidFill>
              </a:rPr>
              <a:t>09601</a:t>
            </a:r>
          </a:p>
          <a:p>
            <a:pPr algn="r"/>
            <a:r>
              <a:rPr lang="lt-LT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rastine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@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hlinkClick r:id="rId2"/>
              </a:rPr>
              <a:t>pipiras.vilnius.lm.lt</a:t>
            </a:r>
            <a:endParaRPr lang="lt-LT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Tel.85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275 3256</a:t>
            </a:r>
          </a:p>
          <a:p>
            <a:pPr algn="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85275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1310</a:t>
            </a:r>
          </a:p>
          <a:p>
            <a:pPr marL="0" indent="0" algn="ctr">
              <a:buNone/>
            </a:pPr>
            <a:endParaRPr lang="lt-LT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lt-LT" dirty="0" smtClean="0">
                <a:solidFill>
                  <a:schemeClr val="accent6">
                    <a:lumMod val="75000"/>
                  </a:schemeClr>
                </a:solidFill>
              </a:rPr>
              <a:t>Mus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galite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lt-LT" dirty="0" smtClean="0">
                <a:solidFill>
                  <a:schemeClr val="accent6">
                    <a:lumMod val="75000"/>
                  </a:schemeClr>
                </a:solidFill>
              </a:rPr>
              <a:t>sekti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lt-LT" dirty="0" smtClean="0">
                <a:solidFill>
                  <a:schemeClr val="accent6">
                    <a:lumMod val="75000"/>
                  </a:schemeClr>
                </a:solidFill>
              </a:rPr>
              <a:t>oficialiame įstaigos </a:t>
            </a:r>
            <a:r>
              <a:rPr lang="lt-LT" dirty="0">
                <a:solidFill>
                  <a:schemeClr val="accent6">
                    <a:lumMod val="75000"/>
                  </a:schemeClr>
                </a:solidFill>
              </a:rPr>
              <a:t>internetiniame puslapyje </a:t>
            </a:r>
            <a:r>
              <a:rPr lang="lt-LT" dirty="0">
                <a:solidFill>
                  <a:schemeClr val="accent6">
                    <a:lumMod val="75000"/>
                  </a:schemeClr>
                </a:solidFill>
                <a:hlinkClick r:id="rId3"/>
              </a:rPr>
              <a:t>http://www.pipiras.vilnius.lm.lt</a:t>
            </a:r>
            <a:r>
              <a:rPr lang="lt-LT" dirty="0" smtClean="0">
                <a:solidFill>
                  <a:schemeClr val="accent6">
                    <a:lumMod val="75000"/>
                  </a:schemeClr>
                </a:solidFill>
                <a:hlinkClick r:id="rId3"/>
              </a:rPr>
              <a:t>/</a:t>
            </a:r>
            <a:endParaRPr lang="lt-LT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lt-L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Kontaktai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72412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Darželio l.e.p.direktorė Daiva Tarvydienė</a:t>
            </a:r>
          </a:p>
          <a:p>
            <a:pPr marL="0" indent="0" algn="ctr">
              <a:buNone/>
            </a:pPr>
            <a:r>
              <a:rPr lang="lt-LT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Konsultuoja:</a:t>
            </a:r>
          </a:p>
          <a:p>
            <a:pPr marL="0" indent="0" algn="ctr">
              <a:buNone/>
            </a:pPr>
            <a:r>
              <a:rPr lang="lt-LT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I 8.00 – 12.00 val.</a:t>
            </a:r>
          </a:p>
          <a:p>
            <a:pPr marL="0" indent="0" algn="ctr">
              <a:buNone/>
            </a:pPr>
            <a:r>
              <a:rPr lang="lt-LT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III 13.00 – 18.00 val.</a:t>
            </a:r>
          </a:p>
          <a:p>
            <a:pPr marL="0" indent="0">
              <a:buNone/>
            </a:pPr>
            <a:r>
              <a:rPr lang="nn-NO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Tel</a:t>
            </a:r>
            <a:r>
              <a:rPr lang="nn-NO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 Nr. 8(5) 275 </a:t>
            </a:r>
            <a:r>
              <a:rPr lang="nn-NO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3256</a:t>
            </a:r>
            <a:endParaRPr lang="lt-LT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>
              <a:buNone/>
            </a:pPr>
            <a:endParaRPr lang="lt-LT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lt-LT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Personalas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29614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>
                <a:solidFill>
                  <a:schemeClr val="tx2">
                    <a:lumMod val="90000"/>
                    <a:lumOff val="10000"/>
                  </a:schemeClr>
                </a:solidFill>
              </a:rPr>
              <a:t>Direktorės pavaduotoja </a:t>
            </a:r>
            <a:r>
              <a:rPr lang="lt-LT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ugdymui </a:t>
            </a:r>
            <a:r>
              <a:rPr lang="lt-LT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Rima </a:t>
            </a:r>
            <a:r>
              <a:rPr lang="lt-LT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Kamendulytė</a:t>
            </a:r>
            <a:endParaRPr lang="lt-LT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>
              <a:buNone/>
            </a:pPr>
            <a:r>
              <a:rPr lang="lt-LT" dirty="0">
                <a:solidFill>
                  <a:schemeClr val="tx2">
                    <a:lumMod val="90000"/>
                    <a:lumOff val="10000"/>
                  </a:schemeClr>
                </a:solidFill>
              </a:rPr>
              <a:t>Tel. Nr. </a:t>
            </a:r>
            <a:r>
              <a:rPr lang="nn-NO" dirty="0"/>
              <a:t>8(5) 275 </a:t>
            </a:r>
            <a:r>
              <a:rPr lang="nn-NO" dirty="0" smtClean="0"/>
              <a:t>1310</a:t>
            </a:r>
            <a:endParaRPr lang="lt-LT" dirty="0" smtClean="0"/>
          </a:p>
          <a:p>
            <a:pPr marL="0" indent="0">
              <a:buNone/>
            </a:pPr>
            <a:endParaRPr lang="lt-LT" dirty="0"/>
          </a:p>
          <a:p>
            <a:r>
              <a:rPr lang="lt-LT" dirty="0" smtClean="0"/>
              <a:t>Direktorės </a:t>
            </a:r>
            <a:r>
              <a:rPr lang="lt-LT" dirty="0" smtClean="0"/>
              <a:t>pavaduotojas </a:t>
            </a:r>
            <a:r>
              <a:rPr lang="lt-LT" dirty="0" smtClean="0"/>
              <a:t>ūkio reikalams </a:t>
            </a:r>
            <a:r>
              <a:rPr lang="lt-LT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Arvydas Baniulis</a:t>
            </a:r>
            <a:endParaRPr lang="lt-LT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>
              <a:buNone/>
            </a:pPr>
            <a:r>
              <a:rPr lang="lt-LT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Tel</a:t>
            </a:r>
            <a:r>
              <a:rPr lang="lt-LT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 Nr. </a:t>
            </a:r>
            <a:r>
              <a:rPr lang="nn-NO" dirty="0"/>
              <a:t>8(5) 275 1310 </a:t>
            </a:r>
            <a:endParaRPr lang="lt-L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Personalas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1803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276872"/>
            <a:ext cx="8496943" cy="4248472"/>
          </a:xfrm>
        </p:spPr>
        <p:txBody>
          <a:bodyPr numCol="2"/>
          <a:lstStyle/>
          <a:p>
            <a:pPr marL="0" indent="0" algn="ctr">
              <a:buNone/>
            </a:pPr>
            <a:r>
              <a:rPr lang="lt-LT" sz="1800" dirty="0" smtClean="0">
                <a:solidFill>
                  <a:schemeClr val="accent2">
                    <a:lumMod val="75000"/>
                  </a:schemeClr>
                </a:solidFill>
              </a:rPr>
              <a:t>Ikimokyklinės grupės</a:t>
            </a:r>
          </a:p>
          <a:p>
            <a:pPr marL="0" indent="0" algn="ctr">
              <a:buNone/>
            </a:pPr>
            <a:endParaRPr lang="lt-LT" sz="1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lt-LT" sz="1800" dirty="0" smtClean="0"/>
              <a:t>„Zuikučiai“  (1,5-3m.)  </a:t>
            </a:r>
            <a:r>
              <a:rPr lang="lt-LT" sz="1800" dirty="0" smtClean="0"/>
              <a:t>7.00-17.00 </a:t>
            </a:r>
            <a:r>
              <a:rPr lang="lt-LT" sz="1800" dirty="0" smtClean="0"/>
              <a:t>val.</a:t>
            </a:r>
          </a:p>
          <a:p>
            <a:r>
              <a:rPr lang="lt-LT" sz="1800" dirty="0" smtClean="0"/>
              <a:t>„Varliukai“ (1,5-3m</a:t>
            </a:r>
            <a:r>
              <a:rPr lang="lt-LT" sz="1800" dirty="0" smtClean="0"/>
              <a:t>.)  </a:t>
            </a:r>
            <a:r>
              <a:rPr lang="lt-LT" sz="1800" dirty="0" smtClean="0"/>
              <a:t>8.00</a:t>
            </a:r>
            <a:r>
              <a:rPr lang="lt-LT" sz="1800" dirty="0" smtClean="0"/>
              <a:t>-18.00 </a:t>
            </a:r>
            <a:r>
              <a:rPr lang="lt-LT" sz="1800" dirty="0"/>
              <a:t>val.</a:t>
            </a:r>
            <a:endParaRPr lang="lt-LT" sz="1800" dirty="0" smtClean="0"/>
          </a:p>
          <a:p>
            <a:r>
              <a:rPr lang="lt-LT" sz="1800" dirty="0" smtClean="0"/>
              <a:t>„</a:t>
            </a:r>
            <a:r>
              <a:rPr lang="lt-LT" sz="1800" dirty="0" smtClean="0"/>
              <a:t>Bitutės</a:t>
            </a:r>
            <a:r>
              <a:rPr lang="lt-LT" sz="1800" dirty="0" smtClean="0"/>
              <a:t>“  (</a:t>
            </a:r>
            <a:r>
              <a:rPr lang="lt-LT" sz="1800" dirty="0" smtClean="0"/>
              <a:t>2-3</a:t>
            </a:r>
            <a:r>
              <a:rPr lang="lt-LT" sz="1800" dirty="0" smtClean="0"/>
              <a:t>m.)  </a:t>
            </a:r>
            <a:r>
              <a:rPr lang="lt-LT" sz="1800" dirty="0" smtClean="0"/>
              <a:t>8</a:t>
            </a:r>
            <a:r>
              <a:rPr lang="lt-LT" sz="1800" dirty="0" smtClean="0"/>
              <a:t>.00-18.00  </a:t>
            </a:r>
            <a:r>
              <a:rPr lang="lt-LT" sz="1800" dirty="0" smtClean="0"/>
              <a:t>val.</a:t>
            </a:r>
          </a:p>
          <a:p>
            <a:r>
              <a:rPr lang="lt-LT" sz="1800" dirty="0"/>
              <a:t>„ Žiogeliai“  </a:t>
            </a:r>
            <a:r>
              <a:rPr lang="lt-LT" sz="1800" dirty="0" smtClean="0"/>
              <a:t>(</a:t>
            </a:r>
            <a:r>
              <a:rPr lang="lt-LT" sz="1800" dirty="0" smtClean="0"/>
              <a:t>2-3</a:t>
            </a:r>
            <a:r>
              <a:rPr lang="lt-LT" sz="1800" dirty="0" smtClean="0"/>
              <a:t>m.) 7.00-17.00 </a:t>
            </a:r>
            <a:r>
              <a:rPr lang="lt-LT" sz="1800" dirty="0"/>
              <a:t>val.</a:t>
            </a:r>
            <a:endParaRPr lang="lt-LT" sz="1800" dirty="0" smtClean="0"/>
          </a:p>
          <a:p>
            <a:r>
              <a:rPr lang="lt-LT" sz="1800" dirty="0"/>
              <a:t>„</a:t>
            </a:r>
            <a:r>
              <a:rPr lang="lt-LT" sz="1800" dirty="0" smtClean="0"/>
              <a:t>Boružėlės“  (</a:t>
            </a:r>
            <a:r>
              <a:rPr lang="lt-LT" sz="1800" dirty="0" smtClean="0"/>
              <a:t>3-4</a:t>
            </a:r>
            <a:r>
              <a:rPr lang="lt-LT" sz="1800" dirty="0" smtClean="0"/>
              <a:t>m.) </a:t>
            </a:r>
            <a:r>
              <a:rPr lang="lt-LT" sz="1800" dirty="0" smtClean="0"/>
              <a:t>6.30</a:t>
            </a:r>
            <a:r>
              <a:rPr lang="lt-LT" sz="1800" dirty="0" smtClean="0"/>
              <a:t>-18.30 </a:t>
            </a:r>
            <a:r>
              <a:rPr lang="lt-LT" sz="1800" dirty="0"/>
              <a:t>val.</a:t>
            </a:r>
          </a:p>
          <a:p>
            <a:r>
              <a:rPr lang="lt-LT" sz="1800" dirty="0" smtClean="0"/>
              <a:t>„</a:t>
            </a:r>
            <a:r>
              <a:rPr lang="lt-LT" sz="1800" dirty="0" smtClean="0"/>
              <a:t>Gėlytės“ (</a:t>
            </a:r>
            <a:r>
              <a:rPr lang="lt-LT" sz="1800" dirty="0"/>
              <a:t>3-4m</a:t>
            </a:r>
            <a:r>
              <a:rPr lang="lt-LT" sz="1800" dirty="0" smtClean="0"/>
              <a:t>.)  </a:t>
            </a:r>
            <a:r>
              <a:rPr lang="lt-LT" sz="1800" dirty="0" smtClean="0"/>
              <a:t>7.00-17.00 </a:t>
            </a:r>
            <a:r>
              <a:rPr lang="lt-LT" sz="1800" dirty="0"/>
              <a:t>val.</a:t>
            </a:r>
          </a:p>
          <a:p>
            <a:r>
              <a:rPr lang="lt-LT" sz="1800" dirty="0" smtClean="0"/>
              <a:t>„</a:t>
            </a:r>
            <a:r>
              <a:rPr lang="lt-LT" sz="1800" dirty="0" err="1" smtClean="0"/>
              <a:t>Skruzdėliukai</a:t>
            </a:r>
            <a:r>
              <a:rPr lang="lt-LT" sz="1800" dirty="0" smtClean="0"/>
              <a:t>“ (4-5m.) 7.00-17.00 </a:t>
            </a:r>
            <a:r>
              <a:rPr lang="lt-LT" sz="1800" dirty="0"/>
              <a:t>val.</a:t>
            </a:r>
          </a:p>
          <a:p>
            <a:r>
              <a:rPr lang="lt-LT" sz="1800" dirty="0" smtClean="0"/>
              <a:t>„</a:t>
            </a:r>
            <a:r>
              <a:rPr lang="lt-LT" sz="1800" dirty="0" smtClean="0"/>
              <a:t>Nykštukai“ (4-5m.)  8</a:t>
            </a:r>
            <a:r>
              <a:rPr lang="lt-LT" sz="1800" dirty="0" smtClean="0"/>
              <a:t>.00-18.00 val.</a:t>
            </a:r>
          </a:p>
          <a:p>
            <a:r>
              <a:rPr lang="lt-LT" sz="1800" dirty="0"/>
              <a:t>„ Drugeliai</a:t>
            </a:r>
            <a:r>
              <a:rPr lang="lt-LT" sz="1800" dirty="0" smtClean="0"/>
              <a:t>“ (5-6m</a:t>
            </a:r>
            <a:r>
              <a:rPr lang="lt-LT" sz="1800" dirty="0"/>
              <a:t>.)</a:t>
            </a:r>
            <a:r>
              <a:rPr lang="lt-LT" sz="1800" dirty="0" smtClean="0"/>
              <a:t>   8.00-18.00 </a:t>
            </a:r>
            <a:r>
              <a:rPr lang="lt-LT" sz="1800" dirty="0"/>
              <a:t>val</a:t>
            </a:r>
            <a:r>
              <a:rPr lang="lt-LT" sz="1800" dirty="0" smtClean="0"/>
              <a:t>.</a:t>
            </a:r>
          </a:p>
          <a:p>
            <a:r>
              <a:rPr lang="lt-LT" sz="1800" dirty="0" smtClean="0"/>
              <a:t>„</a:t>
            </a:r>
            <a:r>
              <a:rPr lang="lt-LT" sz="1800" dirty="0"/>
              <a:t>Pelėdžiukai</a:t>
            </a:r>
            <a:r>
              <a:rPr lang="lt-LT" sz="1800" dirty="0" smtClean="0"/>
              <a:t>“(5-6m.) 7.00 – 17.00 val.</a:t>
            </a:r>
            <a:endParaRPr lang="lt-LT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lt-LT" sz="1800" dirty="0" smtClean="0">
                <a:solidFill>
                  <a:schemeClr val="accent2">
                    <a:lumMod val="75000"/>
                  </a:schemeClr>
                </a:solidFill>
              </a:rPr>
              <a:t>Priešmokyklinės </a:t>
            </a:r>
            <a:r>
              <a:rPr lang="lt-LT" sz="1800" dirty="0" smtClean="0">
                <a:solidFill>
                  <a:schemeClr val="accent2">
                    <a:lumMod val="75000"/>
                  </a:schemeClr>
                </a:solidFill>
              </a:rPr>
              <a:t>grupės</a:t>
            </a:r>
          </a:p>
          <a:p>
            <a:pPr marL="0" indent="0">
              <a:buNone/>
            </a:pPr>
            <a:endParaRPr lang="lt-LT" sz="1800" dirty="0"/>
          </a:p>
          <a:p>
            <a:r>
              <a:rPr lang="lt-LT" sz="1800" dirty="0" smtClean="0"/>
              <a:t>„Ežiukai“   8.00 – 18.00 val.</a:t>
            </a:r>
          </a:p>
          <a:p>
            <a:r>
              <a:rPr lang="lt-LT" sz="1800" dirty="0"/>
              <a:t>„Žvirbliukai“    7.00-17.00 val.</a:t>
            </a:r>
            <a:endParaRPr lang="lt-LT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Darželio ir grupių darbo laikas:</a:t>
            </a:r>
            <a:endParaRPr lang="lt-LT" dirty="0"/>
          </a:p>
        </p:txBody>
      </p:sp>
      <p:sp>
        <p:nvSpPr>
          <p:cNvPr id="5" name="TextBox 4"/>
          <p:cNvSpPr txBox="1"/>
          <p:nvPr/>
        </p:nvSpPr>
        <p:spPr>
          <a:xfrm>
            <a:off x="2339752" y="1412776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>
                <a:solidFill>
                  <a:schemeClr val="accent2">
                    <a:lumMod val="75000"/>
                  </a:schemeClr>
                </a:solidFill>
              </a:rPr>
              <a:t>Darželis dirba  6.30-18.30 val.</a:t>
            </a:r>
          </a:p>
          <a:p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68167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 smtClean="0"/>
              <a:t>Lopšelio grupėse  1,81 Eur</a:t>
            </a:r>
          </a:p>
          <a:p>
            <a:r>
              <a:rPr lang="lt-LT" dirty="0" smtClean="0"/>
              <a:t>Darželio grupėse  2,07 Eur</a:t>
            </a:r>
          </a:p>
          <a:p>
            <a:r>
              <a:rPr lang="lt-LT" dirty="0" smtClean="0"/>
              <a:t>Priešmokyklinio ugdymo grupėse  2,07 Eur</a:t>
            </a:r>
          </a:p>
          <a:p>
            <a:r>
              <a:rPr lang="lt-LT" dirty="0" smtClean="0"/>
              <a:t>Visoms šeimoms 0,72 Eur ir 0,29 Eur (soc.remtinoms) vaiko reikmėms, darbuotojų darbo apmokėjimui, maisto gaminimo išlaidoms.</a:t>
            </a:r>
          </a:p>
          <a:p>
            <a:endParaRPr lang="lt-LT" dirty="0" smtClean="0"/>
          </a:p>
          <a:p>
            <a:pPr marL="0" indent="0" algn="r">
              <a:buNone/>
            </a:pPr>
            <a:r>
              <a:rPr lang="lt-LT" sz="1600" dirty="0" smtClean="0"/>
              <a:t>(iš Vilniaus m.savivaldybės tarybos tvarkos aprašo  dėl vaikų maitinimo normų, Nr.1-2070)</a:t>
            </a:r>
            <a:endParaRPr lang="lt-LT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Mokestis už maitinimą: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62445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t-LT" dirty="0" smtClean="0"/>
              <a:t>Mokamas už kiekvieną lankytą , nelankytą ir </a:t>
            </a:r>
            <a:r>
              <a:rPr lang="lt-LT" dirty="0" smtClean="0">
                <a:solidFill>
                  <a:schemeClr val="accent2">
                    <a:lumMod val="75000"/>
                  </a:schemeClr>
                </a:solidFill>
              </a:rPr>
              <a:t>nepateisintą </a:t>
            </a:r>
            <a:r>
              <a:rPr lang="lt-LT" dirty="0" smtClean="0"/>
              <a:t>dieną</a:t>
            </a:r>
          </a:p>
          <a:p>
            <a:r>
              <a:rPr lang="lt-LT" dirty="0" smtClean="0"/>
              <a:t>Mokestis už maitinimą skiriamas tik vaikų maitinimui (maisto produktams įsigyti)</a:t>
            </a:r>
          </a:p>
          <a:p>
            <a:pPr marL="0" indent="0">
              <a:buNone/>
            </a:pPr>
            <a:endParaRPr lang="lt-LT" sz="1600" dirty="0" smtClean="0"/>
          </a:p>
          <a:p>
            <a:pPr marL="0" indent="0">
              <a:buNone/>
            </a:pPr>
            <a:endParaRPr lang="lt-LT" sz="1600" dirty="0"/>
          </a:p>
          <a:p>
            <a:pPr marL="0" indent="0">
              <a:buNone/>
            </a:pPr>
            <a:endParaRPr lang="lt-LT" sz="1600" dirty="0" smtClean="0"/>
          </a:p>
          <a:p>
            <a:pPr marL="0" indent="0">
              <a:buNone/>
            </a:pPr>
            <a:endParaRPr lang="lt-LT" sz="1600" dirty="0"/>
          </a:p>
          <a:p>
            <a:pPr marL="0" indent="0">
              <a:buNone/>
            </a:pPr>
            <a:endParaRPr lang="lt-LT" sz="1600" dirty="0" smtClean="0"/>
          </a:p>
          <a:p>
            <a:pPr marL="0" indent="0">
              <a:buNone/>
            </a:pPr>
            <a:endParaRPr lang="lt-LT" sz="1600" dirty="0"/>
          </a:p>
          <a:p>
            <a:pPr marL="0" indent="0" algn="r">
              <a:buNone/>
            </a:pPr>
            <a:r>
              <a:rPr lang="lt-LT" sz="1600" dirty="0" smtClean="0"/>
              <a:t>(iš Vilniaus m.savivaldybės tarybos tvarkos aprašo  dėl vaikų maitinimo normų, Nr.1-2070)</a:t>
            </a:r>
            <a:endParaRPr lang="lt-LT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Mokestis už maitinimą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5494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 smtClean="0"/>
              <a:t>Mokamas už kiekvieną mėnesio dieną (išskyrus šeštadienį, sekmadienį ir švenčių dienas)</a:t>
            </a:r>
          </a:p>
          <a:p>
            <a:r>
              <a:rPr lang="lt-LT" dirty="0" smtClean="0"/>
              <a:t>Mokestis skiriamas: priemonėms, medžiagoms patalpų funkcionavimui užtikrinti, renginiams, inventoriui įsigyti, darbuotojų darbo apmokėjimui.</a:t>
            </a:r>
            <a:endParaRPr lang="en-US" dirty="0" smtClean="0"/>
          </a:p>
          <a:p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Mokestis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mokamas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u</a:t>
            </a:r>
            <a:r>
              <a:rPr lang="lt-LT" b="1" dirty="0" smtClean="0">
                <a:solidFill>
                  <a:schemeClr val="accent2">
                    <a:lumMod val="75000"/>
                  </a:schemeClr>
                </a:solidFill>
              </a:rPr>
              <a:t>ž praėjusį mėnesį iki einamo mėnesio </a:t>
            </a:r>
            <a:r>
              <a:rPr lang="lt-LT" b="1" dirty="0" smtClean="0">
                <a:solidFill>
                  <a:schemeClr val="accent2">
                    <a:lumMod val="75000"/>
                  </a:schemeClr>
                </a:solidFill>
              </a:rPr>
              <a:t>paskutinės </a:t>
            </a:r>
            <a:r>
              <a:rPr lang="lt-LT" b="1" dirty="0" smtClean="0">
                <a:solidFill>
                  <a:schemeClr val="accent2">
                    <a:lumMod val="75000"/>
                  </a:schemeClr>
                </a:solidFill>
              </a:rPr>
              <a:t>dienos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!</a:t>
            </a:r>
            <a:endParaRPr lang="lt-LT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endParaRPr lang="lt-LT" dirty="0" smtClean="0"/>
          </a:p>
          <a:p>
            <a:pPr marL="0" indent="0" algn="r">
              <a:buNone/>
            </a:pPr>
            <a:r>
              <a:rPr lang="lt-LT" sz="1600" dirty="0" smtClean="0"/>
              <a:t>(iš Vilniaus m.savivaldybės tarybos tvarkos aprašo  dėl vaikų maitinimo normų, Nr.1-2070)</a:t>
            </a:r>
            <a:endParaRPr lang="lt-LT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Mokestis vaiko ugdymo ir kt.reikmėms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7801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 smtClean="0"/>
              <a:t>Vaikas turi tik vieną iš tėvų</a:t>
            </a:r>
          </a:p>
          <a:p>
            <a:r>
              <a:rPr lang="lt-LT" dirty="0" smtClean="0"/>
              <a:t>Šeimoje trys ir daugiau vaikų iki 18 metų</a:t>
            </a:r>
          </a:p>
          <a:p>
            <a:r>
              <a:rPr lang="lt-LT" dirty="0" smtClean="0"/>
              <a:t>Vienas iš tėvų yra aukštosios mokyklos nuosekliųjų studijų formos studentas</a:t>
            </a:r>
          </a:p>
          <a:p>
            <a:r>
              <a:rPr lang="lt-LT" dirty="0" smtClean="0"/>
              <a:t>Vaikui nustatyti spec. ugdymo poreikiai</a:t>
            </a:r>
          </a:p>
          <a:p>
            <a:r>
              <a:rPr lang="lt-LT" dirty="0" smtClean="0"/>
              <a:t>Vaikas serga sunkios formos liga ar alergija</a:t>
            </a:r>
          </a:p>
          <a:p>
            <a:r>
              <a:rPr lang="lt-LT" dirty="0" smtClean="0"/>
              <a:t>Vaiko tėvams nustatytas 40 proc.darbingumo lygis</a:t>
            </a:r>
          </a:p>
          <a:p>
            <a:pPr marL="0" indent="0" algn="r">
              <a:buNone/>
            </a:pPr>
            <a:r>
              <a:rPr lang="lt-LT" sz="1600" dirty="0" smtClean="0"/>
              <a:t>(iš Vilniaus m.savivaldybės tarybos tvarkos aprašo  dėl vaikų maitinimo normų, Nr.1-2070)</a:t>
            </a:r>
            <a:endParaRPr lang="lt-LT" sz="1600" dirty="0"/>
          </a:p>
          <a:p>
            <a:pPr marL="0" indent="0">
              <a:buNone/>
            </a:pPr>
            <a:endParaRPr lang="lt-LT" dirty="0" smtClean="0"/>
          </a:p>
          <a:p>
            <a:endParaRPr lang="lt-L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Mokesčio lengvatos taikomos 50</a:t>
            </a:r>
            <a:r>
              <a:rPr lang="en-US" dirty="0" smtClean="0"/>
              <a:t>%</a:t>
            </a:r>
            <a:r>
              <a:rPr lang="lt-LT" dirty="0" smtClean="0"/>
              <a:t>: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65191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dirty="0" smtClean="0"/>
              <a:t>Šeima gauna soc.paramą</a:t>
            </a:r>
          </a:p>
          <a:p>
            <a:r>
              <a:rPr lang="lt-LT" dirty="0" smtClean="0"/>
              <a:t>Tėvams suteikiamos papildomos poilsio dienos </a:t>
            </a:r>
            <a:r>
              <a:rPr lang="lt-LT" dirty="0" smtClean="0"/>
              <a:t>(LR darbo kodekso 214str.)</a:t>
            </a:r>
            <a:endParaRPr lang="lt-LT" dirty="0" smtClean="0"/>
          </a:p>
          <a:p>
            <a:r>
              <a:rPr lang="lt-LT" dirty="0" smtClean="0"/>
              <a:t>Pateikta gydytojo pažyma dėl ligos</a:t>
            </a:r>
          </a:p>
          <a:p>
            <a:r>
              <a:rPr lang="lt-LT" dirty="0" smtClean="0"/>
              <a:t>Tėvai atostogauja (pateikus pažymą)</a:t>
            </a:r>
          </a:p>
          <a:p>
            <a:r>
              <a:rPr lang="lt-LT" dirty="0" smtClean="0"/>
              <a:t>Kintantis tėvų darbo grafikas (pateikus pažymą iš darbovietės)</a:t>
            </a:r>
          </a:p>
          <a:p>
            <a:r>
              <a:rPr lang="lt-LT" b="1" dirty="0" smtClean="0">
                <a:solidFill>
                  <a:schemeClr val="accent2">
                    <a:lumMod val="75000"/>
                  </a:schemeClr>
                </a:solidFill>
              </a:rPr>
              <a:t>Lengvata taikoma pateikus prašymą</a:t>
            </a:r>
            <a:r>
              <a:rPr lang="lt-LT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t-LT" b="1" dirty="0" smtClean="0">
                <a:solidFill>
                  <a:schemeClr val="accent2">
                    <a:lumMod val="75000"/>
                  </a:schemeClr>
                </a:solidFill>
              </a:rPr>
              <a:t>iki kito mėn.1 dienos</a:t>
            </a:r>
          </a:p>
          <a:p>
            <a:pPr marL="0" indent="0" algn="r">
              <a:buNone/>
            </a:pPr>
            <a:r>
              <a:rPr lang="lt-LT" sz="1700" dirty="0"/>
              <a:t>(iš Vilniaus m.savivaldybės tarybos tvarkos aprašo  dėl vaikų maitinimo normų, </a:t>
            </a:r>
            <a:r>
              <a:rPr lang="lt-LT" sz="1700" dirty="0" smtClean="0"/>
              <a:t>Nr.1-2070)</a:t>
            </a:r>
            <a:endParaRPr lang="lt-LT" sz="17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Mokestis už maitinimą nemokamas, jeigu: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9023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660</TotalTime>
  <Words>728</Words>
  <Application>Microsoft Office PowerPoint</Application>
  <PresentationFormat>Demonstracija ekrane (4:3)</PresentationFormat>
  <Paragraphs>98</Paragraphs>
  <Slides>14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2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14</vt:i4>
      </vt:variant>
    </vt:vector>
  </HeadingPairs>
  <TitlesOfParts>
    <vt:vector size="17" baseType="lpstr">
      <vt:lpstr>Candara</vt:lpstr>
      <vt:lpstr>Symbol</vt:lpstr>
      <vt:lpstr>Waveform</vt:lpstr>
      <vt:lpstr>TĖVŲ SUSIRINKIMAS</vt:lpstr>
      <vt:lpstr>Personalas</vt:lpstr>
      <vt:lpstr>Personalas</vt:lpstr>
      <vt:lpstr>Darželio ir grupių darbo laikas:</vt:lpstr>
      <vt:lpstr>Mokestis už maitinimą:</vt:lpstr>
      <vt:lpstr>Mokestis už maitinimą</vt:lpstr>
      <vt:lpstr>Mokestis vaiko ugdymo ir kt.reikmėms</vt:lpstr>
      <vt:lpstr>Mokesčio lengvatos taikomos 50%:</vt:lpstr>
      <vt:lpstr>Mokestis už maitinimą nemokamas, jeigu:</vt:lpstr>
      <vt:lpstr>Darželio vidaus taisyklės</vt:lpstr>
      <vt:lpstr>Darželio vidaus taisyklės</vt:lpstr>
      <vt:lpstr>Ugdymo įgyvendinimo priemonės</vt:lpstr>
      <vt:lpstr>Bendradarbiavimas su šeima</vt:lpstr>
      <vt:lpstr>Kontaktai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Dalia</dc:creator>
  <cp:lastModifiedBy>User</cp:lastModifiedBy>
  <cp:revision>53</cp:revision>
  <dcterms:created xsi:type="dcterms:W3CDTF">2017-08-10T03:50:51Z</dcterms:created>
  <dcterms:modified xsi:type="dcterms:W3CDTF">2018-07-30T12:16:36Z</dcterms:modified>
</cp:coreProperties>
</file>